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6" r:id="rId5"/>
    <p:sldId id="264" r:id="rId6"/>
    <p:sldId id="257" r:id="rId7"/>
    <p:sldId id="259" r:id="rId8"/>
    <p:sldId id="260" r:id="rId9"/>
    <p:sldId id="261" r:id="rId10"/>
    <p:sldId id="263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7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D7F612F6-B213-4D93-8C15-DF087CEE5F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="" xmlns:a16="http://schemas.microsoft.com/office/drawing/2014/main" id="{11D1478B-92E6-421C-8F85-4C8FF2EB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50C11C32-A5D0-4343-A62F-9581DD1C7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FB6DB654-3F75-432D-8E73-34C56334D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400D3C66-0E9E-4C6D-9841-1495530E5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4993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6F3786C6-BF5C-4800-B98F-EAF1E291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="" xmlns:a16="http://schemas.microsoft.com/office/drawing/2014/main" id="{84B15CF5-4CC5-415D-BB6D-C73FBB44E4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8ACF242E-7E2A-4024-AE23-56D164D0D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1AE9B255-22F1-4F2A-ADEC-6682D5B01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22B53AD2-5D4F-45CA-B611-6BDB89161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8894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="" xmlns:a16="http://schemas.microsoft.com/office/drawing/2014/main" id="{B0943BE8-49B9-416C-B1DB-8861618CD6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="" xmlns:a16="http://schemas.microsoft.com/office/drawing/2014/main" id="{535AFB38-5DE9-48F9-9F56-18EA9CAE9E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906442D0-7DBD-4A74-BE4B-6E95307A0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78464946-DE51-4973-A6A1-D4A019C77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582B880B-C831-4BB4-A0D7-FC419AE17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6612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93ED62C4-AA16-48F6-9D7B-7B161B195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F3429948-8724-4695-AC51-01EDDD1FD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E894B86D-43DE-4CE1-B1A9-CB5811301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794A4A38-3847-4EA2-9F2B-D36C00E05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619D5EE4-49E4-4DBF-BD64-8169F656C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1267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9CA3A1A2-34BA-4CA6-AAB0-5CD1F0F17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="" xmlns:a16="http://schemas.microsoft.com/office/drawing/2014/main" id="{386AA203-1849-4823-BF17-103FC7100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8C64F3E7-32F2-4C0E-A56D-9CADF8D38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42D2BA90-87F0-417D-A83C-8EBA2048D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386B3D7C-7A1F-4E29-9153-BC29B3F0A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59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15131719-C957-48D7-B416-31E15AD68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E10DE4F2-0830-44CF-B214-AAF3C5FCA2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="" xmlns:a16="http://schemas.microsoft.com/office/drawing/2014/main" id="{4E404852-F3CD-41A3-A49F-EF28AB559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="" xmlns:a16="http://schemas.microsoft.com/office/drawing/2014/main" id="{44CB25C7-C3EF-43F7-B51F-5337945FA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="" xmlns:a16="http://schemas.microsoft.com/office/drawing/2014/main" id="{7DF7A91A-AAE0-45CD-BCF9-7789EBFDF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="" xmlns:a16="http://schemas.microsoft.com/office/drawing/2014/main" id="{6458E6BF-2CDF-4F74-8821-519AE760B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771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CED17D97-C2BA-4A46-85B8-E77C80212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="" xmlns:a16="http://schemas.microsoft.com/office/drawing/2014/main" id="{8A295761-83E4-4BD0-A5C5-6F47BDEF00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="" xmlns:a16="http://schemas.microsoft.com/office/drawing/2014/main" id="{43D0ACB1-9777-4BEE-A561-1C4CFF17E2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="" xmlns:a16="http://schemas.microsoft.com/office/drawing/2014/main" id="{1CA65315-A07D-4C51-86E4-0C8487464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="" xmlns:a16="http://schemas.microsoft.com/office/drawing/2014/main" id="{97104CF1-8464-45D4-895E-C07F0ADBE3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="" xmlns:a16="http://schemas.microsoft.com/office/drawing/2014/main" id="{6813F842-7184-4C78-A15E-84E8DA1F2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="" xmlns:a16="http://schemas.microsoft.com/office/drawing/2014/main" id="{4D208250-A234-4215-8617-1733B7480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="" xmlns:a16="http://schemas.microsoft.com/office/drawing/2014/main" id="{5C4324FA-BC2B-4BC0-8322-AAA9F959A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82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7BB7A7C8-0B1A-46A6-A7B6-8405B153F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="" xmlns:a16="http://schemas.microsoft.com/office/drawing/2014/main" id="{881A58D9-93B0-42B9-9AE5-CE02C0783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="" xmlns:a16="http://schemas.microsoft.com/office/drawing/2014/main" id="{429A8E59-4438-49AA-A507-2BCC7F5A5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="" xmlns:a16="http://schemas.microsoft.com/office/drawing/2014/main" id="{6A8613EA-8010-4FF4-B88A-99FED6FDA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4370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="" xmlns:a16="http://schemas.microsoft.com/office/drawing/2014/main" id="{BDDAD4F2-2E33-4AA0-9F03-1856422A8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="" xmlns:a16="http://schemas.microsoft.com/office/drawing/2014/main" id="{14B2A2A1-A348-4557-A53E-79D5C1395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411230C4-7063-4FDB-B0A9-10E94D85D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1779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79128461-F00D-4E2E-88A5-477D702B3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4BC19C32-8E02-4EE8-99A1-5D8E20C50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="" xmlns:a16="http://schemas.microsoft.com/office/drawing/2014/main" id="{9E6ED06D-2AA6-485B-A7DE-4BE7DE4D3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="" xmlns:a16="http://schemas.microsoft.com/office/drawing/2014/main" id="{374015A3-3B63-4B93-8A80-CFAFD478D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="" xmlns:a16="http://schemas.microsoft.com/office/drawing/2014/main" id="{154149CC-2F4C-4B18-903F-62A74486C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="" xmlns:a16="http://schemas.microsoft.com/office/drawing/2014/main" id="{507FA352-4916-4F7E-B77F-ADBA57C69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218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DF0E5E6C-F706-43A9-9812-0AFCC299D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="" xmlns:a16="http://schemas.microsoft.com/office/drawing/2014/main" id="{750BCE64-1577-4544-B2F3-6603F6BD19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="" xmlns:a16="http://schemas.microsoft.com/office/drawing/2014/main" id="{397579A2-1E4C-46EF-922D-575B5BE762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="" xmlns:a16="http://schemas.microsoft.com/office/drawing/2014/main" id="{16787E69-221D-4016-9636-294C53F4B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="" xmlns:a16="http://schemas.microsoft.com/office/drawing/2014/main" id="{3000D9E5-9010-4D1F-9A9E-14BD669D2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="" xmlns:a16="http://schemas.microsoft.com/office/drawing/2014/main" id="{92E0E4DB-4F7C-4FDB-A401-AD3DEA026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656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="" xmlns:a16="http://schemas.microsoft.com/office/drawing/2014/main" id="{3891155C-8866-47F8-9B2A-67D5AF198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="" xmlns:a16="http://schemas.microsoft.com/office/drawing/2014/main" id="{29D74131-CB74-4C79-8045-AE81E31DBF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BB001321-3894-461C-A84C-EB3DD6966E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59CDA-7639-48C8-A4FA-967FC28844C1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A9239B70-12D0-45B8-A2CC-68849C825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E5D9DDA0-AE27-4AC5-BC85-7AC2EAAA0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25F6B-4677-403D-A0D4-3B71003157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82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png"/><Relationship Id="rId7" Type="http://schemas.openxmlformats.org/officeDocument/2006/relationships/image" Target="../media/image17.emf"/><Relationship Id="rId12" Type="http://schemas.openxmlformats.org/officeDocument/2006/relationships/image" Target="../media/image22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emf"/><Relationship Id="rId9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="" xmlns:a16="http://schemas.microsoft.com/office/drawing/2014/main" id="{5B41EB1E-21C1-4FC1-8B9E-ABB930C707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8737" y="4948873"/>
            <a:ext cx="9534525" cy="1655762"/>
          </a:xfrm>
        </p:spPr>
        <p:txBody>
          <a:bodyPr>
            <a:normAutofit fontScale="85000" lnSpcReduction="10000"/>
          </a:bodyPr>
          <a:lstStyle/>
          <a:p>
            <a:endParaRPr lang="cs-CZ" sz="4400" b="1" dirty="0">
              <a:solidFill>
                <a:srgbClr val="17743C"/>
              </a:solidFill>
            </a:endParaRPr>
          </a:p>
          <a:p>
            <a:r>
              <a:rPr lang="cs-CZ" sz="5400" b="1" dirty="0">
                <a:solidFill>
                  <a:srgbClr val="17743C"/>
                </a:solidFill>
              </a:rPr>
              <a:t>STARTUJEME  18. května v 8 hodin !!!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="" xmlns:a16="http://schemas.microsoft.com/office/drawing/2014/main" id="{D6CEF01F-FF90-46D8-BF1F-4370591BC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179" y="542728"/>
            <a:ext cx="9763642" cy="391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6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="" xmlns:a16="http://schemas.microsoft.com/office/drawing/2014/main" id="{10579DF2-3A90-442B-9E66-579FBCBBCBBA}"/>
              </a:ext>
            </a:extLst>
          </p:cNvPr>
          <p:cNvSpPr txBox="1"/>
          <p:nvPr/>
        </p:nvSpPr>
        <p:spPr>
          <a:xfrm>
            <a:off x="2114550" y="952500"/>
            <a:ext cx="77295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>
                <a:solidFill>
                  <a:srgbClr val="17743C"/>
                </a:solidFill>
              </a:rPr>
              <a:t>PROČ DĚLÁME SBÍRKU POTRAVIN?</a:t>
            </a:r>
          </a:p>
          <a:p>
            <a:pPr algn="ctr"/>
            <a:r>
              <a:rPr lang="cs-CZ" sz="2800" dirty="0"/>
              <a:t>30% našich konečných odběratelů jsou děti a my jim nemůžeme dávat potraviny po době minimální trvanlivosti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="" xmlns:a16="http://schemas.microsoft.com/office/drawing/2014/main" id="{B87FAAFA-7EE8-4986-BD7B-12919E6F7BCA}"/>
              </a:ext>
            </a:extLst>
          </p:cNvPr>
          <p:cNvSpPr txBox="1"/>
          <p:nvPr/>
        </p:nvSpPr>
        <p:spPr>
          <a:xfrm>
            <a:off x="1114425" y="5020273"/>
            <a:ext cx="98298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>
                <a:solidFill>
                  <a:srgbClr val="17743C"/>
                </a:solidFill>
              </a:rPr>
              <a:t>DĚKUJI ZA POZORNOST</a:t>
            </a:r>
          </a:p>
          <a:p>
            <a:pPr algn="ctr"/>
            <a:r>
              <a:rPr lang="cs-CZ" sz="2800" dirty="0"/>
              <a:t>Veronika Láchová,</a:t>
            </a:r>
          </a:p>
          <a:p>
            <a:pPr algn="ctr"/>
            <a:r>
              <a:rPr lang="cs-CZ" sz="2800" dirty="0"/>
              <a:t>ředitelka České federace potravinových bank</a:t>
            </a:r>
          </a:p>
        </p:txBody>
      </p:sp>
      <p:pic>
        <p:nvPicPr>
          <p:cNvPr id="6" name="Obrázek 5" descr="Obsah obrázku osoba, zeď, interiér&#10;&#10;Popis byl vytvořen automaticky">
            <a:extLst>
              <a:ext uri="{FF2B5EF4-FFF2-40B4-BE49-F238E27FC236}">
                <a16:creationId xmlns="" xmlns:a16="http://schemas.microsoft.com/office/drawing/2014/main" id="{2E5344C7-3AC3-4604-BAE3-F997C6CB7E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62" y="0"/>
            <a:ext cx="7629525" cy="499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15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B0178105-C595-4910-A28B-04858988D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3474" y="60325"/>
            <a:ext cx="6410325" cy="1325563"/>
          </a:xfrm>
        </p:spPr>
        <p:txBody>
          <a:bodyPr anchor="b">
            <a:normAutofit/>
          </a:bodyPr>
          <a:lstStyle/>
          <a:p>
            <a:pPr algn="ctr"/>
            <a:r>
              <a:rPr lang="cs-CZ" sz="5400" b="1" dirty="0">
                <a:solidFill>
                  <a:srgbClr val="17743C"/>
                </a:solidFill>
                <a:latin typeface="+mn-lt"/>
              </a:rPr>
              <a:t>Kdy a jak darovat?</a:t>
            </a:r>
          </a:p>
        </p:txBody>
      </p:sp>
      <p:sp>
        <p:nvSpPr>
          <p:cNvPr id="12" name="Zástupný obsah 11">
            <a:extLst>
              <a:ext uri="{FF2B5EF4-FFF2-40B4-BE49-F238E27FC236}">
                <a16:creationId xmlns="" xmlns:a16="http://schemas.microsoft.com/office/drawing/2014/main" id="{AD0ECAB2-3957-4C5C-9F38-1270493AEA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54390" y="1204913"/>
            <a:ext cx="5977798" cy="21396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dirty="0"/>
              <a:t>V obchodech: 18</a:t>
            </a:r>
            <a:r>
              <a:rPr lang="cs-CZ" dirty="0" smtClean="0"/>
              <a:t>. května </a:t>
            </a:r>
            <a:r>
              <a:rPr lang="cs-CZ" dirty="0"/>
              <a:t>2019</a:t>
            </a:r>
          </a:p>
          <a:p>
            <a:pPr marL="2286000" lvl="5" indent="0">
              <a:buNone/>
            </a:pPr>
            <a:r>
              <a:rPr lang="cs-CZ" sz="2800" dirty="0"/>
              <a:t>8:00 – 18:00</a:t>
            </a:r>
          </a:p>
          <a:p>
            <a:r>
              <a:rPr lang="cs-CZ" dirty="0"/>
              <a:t> </a:t>
            </a:r>
            <a:r>
              <a:rPr lang="cs-CZ" dirty="0" smtClean="0"/>
              <a:t>On-line </a:t>
            </a:r>
            <a:r>
              <a:rPr lang="cs-CZ" dirty="0"/>
              <a:t>sbírky: 10. – 24. května 2019</a:t>
            </a:r>
          </a:p>
        </p:txBody>
      </p:sp>
      <p:pic>
        <p:nvPicPr>
          <p:cNvPr id="10" name="Zástupný obsah 6">
            <a:extLst>
              <a:ext uri="{FF2B5EF4-FFF2-40B4-BE49-F238E27FC236}">
                <a16:creationId xmlns="" xmlns:a16="http://schemas.microsoft.com/office/drawing/2014/main" id="{1C64E070-5277-438F-B294-4F6488646A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8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Nadpis 1">
            <a:extLst>
              <a:ext uri="{FF2B5EF4-FFF2-40B4-BE49-F238E27FC236}">
                <a16:creationId xmlns="" xmlns:a16="http://schemas.microsoft.com/office/drawing/2014/main" id="{9EACE759-3A44-40B3-865F-26249D83ACB4}"/>
              </a:ext>
            </a:extLst>
          </p:cNvPr>
          <p:cNvSpPr txBox="1">
            <a:spLocks/>
          </p:cNvSpPr>
          <p:nvPr/>
        </p:nvSpPr>
        <p:spPr>
          <a:xfrm>
            <a:off x="5023166" y="3468370"/>
            <a:ext cx="6410325" cy="908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5400" b="1" dirty="0">
                <a:solidFill>
                  <a:srgbClr val="17743C"/>
                </a:solidFill>
                <a:latin typeface="+mn-lt"/>
              </a:rPr>
              <a:t>Novinky 2019</a:t>
            </a:r>
          </a:p>
        </p:txBody>
      </p:sp>
      <p:sp>
        <p:nvSpPr>
          <p:cNvPr id="16" name="Zástupný obsah 11">
            <a:extLst>
              <a:ext uri="{FF2B5EF4-FFF2-40B4-BE49-F238E27FC236}">
                <a16:creationId xmlns="" xmlns:a16="http://schemas.microsoft.com/office/drawing/2014/main" id="{D28A4A8F-57AC-4AA3-B099-F4F5EC9721AD}"/>
              </a:ext>
            </a:extLst>
          </p:cNvPr>
          <p:cNvSpPr txBox="1">
            <a:spLocks/>
          </p:cNvSpPr>
          <p:nvPr/>
        </p:nvSpPr>
        <p:spPr>
          <a:xfrm>
            <a:off x="5866763" y="4162425"/>
            <a:ext cx="5410837" cy="21526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 dirty="0"/>
          </a:p>
          <a:p>
            <a:r>
              <a:rPr lang="cs-CZ" dirty="0"/>
              <a:t>Dvě sbírky ročně = dostatek kvalitních potravin pro všechny</a:t>
            </a:r>
          </a:p>
          <a:p>
            <a:r>
              <a:rPr lang="cs-CZ" dirty="0" smtClean="0"/>
              <a:t>On-line </a:t>
            </a:r>
            <a:r>
              <a:rPr lang="cs-CZ" dirty="0"/>
              <a:t>sbírky – rozšíření o nový formát</a:t>
            </a:r>
          </a:p>
        </p:txBody>
      </p:sp>
    </p:spTree>
    <p:extLst>
      <p:ext uri="{BB962C8B-B14F-4D97-AF65-F5344CB8AC3E}">
        <p14:creationId xmlns:p14="http://schemas.microsoft.com/office/powerpoint/2010/main" val="91876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uild="p"/>
      <p:bldP spid="14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11183ECA-AF8C-48F6-93E7-262CEF17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>
                <a:solidFill>
                  <a:srgbClr val="17743C"/>
                </a:solidFill>
                <a:latin typeface="Calibri" panose="020F0502020204030204"/>
              </a:rPr>
              <a:t>Proč darovat?</a:t>
            </a:r>
            <a:endParaRPr lang="cs-CZ" dirty="0"/>
          </a:p>
        </p:txBody>
      </p:sp>
      <p:pic>
        <p:nvPicPr>
          <p:cNvPr id="6" name="Zástupný obsah 5">
            <a:extLst>
              <a:ext uri="{FF2B5EF4-FFF2-40B4-BE49-F238E27FC236}">
                <a16:creationId xmlns="" xmlns:a16="http://schemas.microsoft.com/office/drawing/2014/main" id="{753568BE-7D17-4B2B-8DDA-E37D52638E9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59"/>
          <a:stretch/>
        </p:blipFill>
        <p:spPr>
          <a:xfrm>
            <a:off x="335280" y="1865095"/>
            <a:ext cx="5684520" cy="3438425"/>
          </a:xfrm>
        </p:spPr>
      </p:pic>
      <p:pic>
        <p:nvPicPr>
          <p:cNvPr id="8" name="Zástupný obsah 7">
            <a:extLst>
              <a:ext uri="{FF2B5EF4-FFF2-40B4-BE49-F238E27FC236}">
                <a16:creationId xmlns="" xmlns:a16="http://schemas.microsoft.com/office/drawing/2014/main" id="{F2A1299F-9E59-44E7-9724-84EB757813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59"/>
          <a:stretch/>
        </p:blipFill>
        <p:spPr>
          <a:xfrm>
            <a:off x="6172200" y="1865095"/>
            <a:ext cx="5684520" cy="3438425"/>
          </a:xfrm>
        </p:spPr>
      </p:pic>
    </p:spTree>
    <p:extLst>
      <p:ext uri="{BB962C8B-B14F-4D97-AF65-F5344CB8AC3E}">
        <p14:creationId xmlns:p14="http://schemas.microsoft.com/office/powerpoint/2010/main" val="32132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11183ECA-AF8C-48F6-93E7-262CEF173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>
                <a:solidFill>
                  <a:srgbClr val="17743C"/>
                </a:solidFill>
                <a:latin typeface="Calibri" panose="020F0502020204030204"/>
              </a:rPr>
              <a:t>Co darovat?</a:t>
            </a:r>
            <a:endParaRPr lang="cs-CZ" dirty="0"/>
          </a:p>
        </p:txBody>
      </p:sp>
      <p:pic>
        <p:nvPicPr>
          <p:cNvPr id="10" name="Zástupný obsah 9" descr="Obsah obrázku text&#10;&#10;Popis byl vytvořen automaticky">
            <a:extLst>
              <a:ext uri="{FF2B5EF4-FFF2-40B4-BE49-F238E27FC236}">
                <a16:creationId xmlns="" xmlns:a16="http://schemas.microsoft.com/office/drawing/2014/main" id="{8D91FD74-53F8-491A-8972-5EF86BDC6B8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120" y="489175"/>
            <a:ext cx="4231640" cy="6003700"/>
          </a:xfrm>
        </p:spPr>
      </p:pic>
      <p:sp>
        <p:nvSpPr>
          <p:cNvPr id="7" name="Zástupný obsah 6">
            <a:extLst>
              <a:ext uri="{FF2B5EF4-FFF2-40B4-BE49-F238E27FC236}">
                <a16:creationId xmlns="" xmlns:a16="http://schemas.microsoft.com/office/drawing/2014/main" id="{9C7CFB9A-C546-4DE5-8CF5-11515D097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2520" y="1690688"/>
            <a:ext cx="5181600" cy="4351338"/>
          </a:xfrm>
        </p:spPr>
        <p:txBody>
          <a:bodyPr>
            <a:normAutofit lnSpcReduction="10000"/>
          </a:bodyPr>
          <a:lstStyle/>
          <a:p>
            <a:r>
              <a:rPr lang="cs-CZ" dirty="0"/>
              <a:t>Těstoviny</a:t>
            </a:r>
          </a:p>
          <a:p>
            <a:r>
              <a:rPr lang="cs-CZ" dirty="0"/>
              <a:t>Rýže</a:t>
            </a:r>
          </a:p>
          <a:p>
            <a:r>
              <a:rPr lang="cs-CZ" dirty="0"/>
              <a:t>Luštěniny</a:t>
            </a:r>
          </a:p>
          <a:p>
            <a:r>
              <a:rPr lang="cs-CZ" dirty="0"/>
              <a:t>Konzervy</a:t>
            </a:r>
          </a:p>
          <a:p>
            <a:r>
              <a:rPr lang="cs-CZ" dirty="0"/>
              <a:t>Dětská výživa</a:t>
            </a:r>
          </a:p>
          <a:p>
            <a:r>
              <a:rPr lang="cs-CZ" dirty="0"/>
              <a:t>Cukr</a:t>
            </a:r>
          </a:p>
          <a:p>
            <a:r>
              <a:rPr lang="cs-CZ" dirty="0"/>
              <a:t>Mléko</a:t>
            </a:r>
          </a:p>
          <a:p>
            <a:r>
              <a:rPr lang="cs-CZ" dirty="0"/>
              <a:t>Olej</a:t>
            </a:r>
          </a:p>
          <a:p>
            <a:r>
              <a:rPr lang="cs-CZ" dirty="0"/>
              <a:t>Drogerie</a:t>
            </a:r>
          </a:p>
        </p:txBody>
      </p:sp>
    </p:spTree>
    <p:extLst>
      <p:ext uri="{BB962C8B-B14F-4D97-AF65-F5344CB8AC3E}">
        <p14:creationId xmlns:p14="http://schemas.microsoft.com/office/powerpoint/2010/main" val="166633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ED6DC6B-44AD-4D1F-9B6A-5637D19CF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5400" b="1" dirty="0">
                <a:solidFill>
                  <a:srgbClr val="17743C"/>
                </a:solidFill>
                <a:latin typeface="+mn-lt"/>
              </a:rPr>
              <a:t>Kde darovat?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35007243-0A5A-4BEB-8D6F-3EAAB4108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53075"/>
            <a:ext cx="6070601" cy="3023887"/>
          </a:xfrm>
        </p:spPr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="" xmlns:a16="http://schemas.microsoft.com/office/drawing/2014/main" id="{8427189B-DF42-4DD2-ADEB-F4E318BE5D61}"/>
              </a:ext>
            </a:extLst>
          </p:cNvPr>
          <p:cNvSpPr txBox="1"/>
          <p:nvPr/>
        </p:nvSpPr>
        <p:spPr>
          <a:xfrm>
            <a:off x="1899920" y="1988019"/>
            <a:ext cx="9453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000" b="1" dirty="0">
              <a:solidFill>
                <a:srgbClr val="17743C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="" xmlns:a16="http://schemas.microsoft.com/office/drawing/2014/main" id="{43D63415-C6A5-4C03-BFE3-BD83A92CAB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333" r="4334" b="6963"/>
          <a:stretch/>
        </p:blipFill>
        <p:spPr>
          <a:xfrm>
            <a:off x="3131284" y="2388129"/>
            <a:ext cx="6489255" cy="2735888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="" xmlns:a16="http://schemas.microsoft.com/office/drawing/2014/main" id="{FCD8E8CC-DD0B-4DFE-9C43-C9AA4DF2426C}"/>
              </a:ext>
            </a:extLst>
          </p:cNvPr>
          <p:cNvSpPr txBox="1"/>
          <p:nvPr/>
        </p:nvSpPr>
        <p:spPr>
          <a:xfrm>
            <a:off x="1027430" y="1438785"/>
            <a:ext cx="97548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337 obchodů  na mapě </a:t>
            </a:r>
          </a:p>
          <a:p>
            <a:pPr algn="r"/>
            <a:r>
              <a:rPr lang="cs-CZ" sz="2800" dirty="0"/>
              <a:t> </a:t>
            </a:r>
            <a:r>
              <a:rPr lang="cs-CZ" sz="3600" b="1" dirty="0">
                <a:solidFill>
                  <a:srgbClr val="17743C"/>
                </a:solidFill>
              </a:rPr>
              <a:t>WWW.SBIRKAPOTRAVIN.CZ</a:t>
            </a:r>
            <a:endParaRPr lang="cs-CZ" sz="2800" b="1" dirty="0">
              <a:solidFill>
                <a:srgbClr val="17743C"/>
              </a:solidFill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="" xmlns:a16="http://schemas.microsoft.com/office/drawing/2014/main" id="{FD698040-9F57-4159-B677-B8D057B048A6}"/>
              </a:ext>
            </a:extLst>
          </p:cNvPr>
          <p:cNvSpPr txBox="1"/>
          <p:nvPr/>
        </p:nvSpPr>
        <p:spPr>
          <a:xfrm>
            <a:off x="1027430" y="5676900"/>
            <a:ext cx="9754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3200" b="1" dirty="0"/>
              <a:t>….nebo od 10. května </a:t>
            </a:r>
            <a:r>
              <a:rPr lang="cs-CZ" sz="3200" b="1" dirty="0" smtClean="0"/>
              <a:t>on-line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53423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ED6DC6B-44AD-4D1F-9B6A-5637D19CF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Autofit/>
          </a:bodyPr>
          <a:lstStyle/>
          <a:p>
            <a:r>
              <a:rPr lang="cs-CZ" sz="5400" b="1" dirty="0">
                <a:solidFill>
                  <a:srgbClr val="17743C"/>
                </a:solidFill>
                <a:latin typeface="+mn-lt"/>
              </a:rPr>
              <a:t>Sbírka potravin = GESTO SOUNÁLEŽITOSTI</a:t>
            </a:r>
            <a:r>
              <a:rPr lang="cs-CZ" sz="4800" b="1" dirty="0">
                <a:solidFill>
                  <a:srgbClr val="17743C"/>
                </a:solidFill>
              </a:rPr>
              <a:t/>
            </a:r>
            <a:br>
              <a:rPr lang="cs-CZ" sz="4800" b="1" dirty="0">
                <a:solidFill>
                  <a:srgbClr val="17743C"/>
                </a:solidFill>
              </a:rPr>
            </a:br>
            <a:endParaRPr lang="cs-CZ" sz="4800" b="1" dirty="0">
              <a:solidFill>
                <a:srgbClr val="17743C"/>
              </a:solidFill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35007243-0A5A-4BEB-8D6F-3EAAB4108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53075"/>
            <a:ext cx="6070601" cy="3023887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8" name="Obrázek 7" descr="přes 3000 dobrovolníků od 4 do 72 let">
            <a:extLst>
              <a:ext uri="{FF2B5EF4-FFF2-40B4-BE49-F238E27FC236}">
                <a16:creationId xmlns="" xmlns:a16="http://schemas.microsoft.com/office/drawing/2014/main" id="{45036F24-2A6B-43A0-A1B0-B55C5F8F5AF1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139" y="1450921"/>
            <a:ext cx="1800000" cy="1800000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="" xmlns:a16="http://schemas.microsoft.com/office/drawing/2014/main" id="{3F3617D5-3EE0-49E5-8AD5-043C0B6A11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301" y="1336941"/>
            <a:ext cx="1800000" cy="1800000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="" xmlns:a16="http://schemas.microsoft.com/office/drawing/2014/main" id="{AD31A1CA-28FB-4B5B-8509-EB5E357739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581" y="2688405"/>
            <a:ext cx="3454838" cy="180000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="" xmlns:a16="http://schemas.microsoft.com/office/drawing/2014/main" id="{3C2B08FA-A155-4E3F-8AEE-B48FF8A875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99" y="4256606"/>
            <a:ext cx="1800000" cy="1800000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="" xmlns:a16="http://schemas.microsoft.com/office/drawing/2014/main" id="{83636661-D4FC-400B-A9D5-02B7FEB47D2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318" y="4060915"/>
            <a:ext cx="2852830" cy="1800000"/>
          </a:xfrm>
          <a:prstGeom prst="rect">
            <a:avLst/>
          </a:prstGeom>
        </p:spPr>
      </p:pic>
      <p:sp>
        <p:nvSpPr>
          <p:cNvPr id="17" name="TextovéPole 16">
            <a:extLst>
              <a:ext uri="{FF2B5EF4-FFF2-40B4-BE49-F238E27FC236}">
                <a16:creationId xmlns="" xmlns:a16="http://schemas.microsoft.com/office/drawing/2014/main" id="{C44C862E-1A32-411F-874A-9879B8E57164}"/>
              </a:ext>
            </a:extLst>
          </p:cNvPr>
          <p:cNvSpPr txBox="1"/>
          <p:nvPr/>
        </p:nvSpPr>
        <p:spPr>
          <a:xfrm>
            <a:off x="721360" y="3153075"/>
            <a:ext cx="250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přes 3000 dobrovolníků od 4 do 72 let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="" xmlns:a16="http://schemas.microsoft.com/office/drawing/2014/main" id="{78BD1C74-54D6-47D5-BB2F-59523D3B31F2}"/>
              </a:ext>
            </a:extLst>
          </p:cNvPr>
          <p:cNvSpPr txBox="1"/>
          <p:nvPr/>
        </p:nvSpPr>
        <p:spPr>
          <a:xfrm>
            <a:off x="8211781" y="6026668"/>
            <a:ext cx="2509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337 obchodů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="" xmlns:a16="http://schemas.microsoft.com/office/drawing/2014/main" id="{2B5DD66C-4BA6-451A-9972-E5CBAF3E5BFE}"/>
              </a:ext>
            </a:extLst>
          </p:cNvPr>
          <p:cNvSpPr txBox="1"/>
          <p:nvPr/>
        </p:nvSpPr>
        <p:spPr>
          <a:xfrm>
            <a:off x="1063214" y="5860915"/>
            <a:ext cx="250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více než 500 000 jídel pro lidi v nouzi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="" xmlns:a16="http://schemas.microsoft.com/office/drawing/2014/main" id="{24C8A811-30AC-4A9D-A1BA-3A3905887942}"/>
              </a:ext>
            </a:extLst>
          </p:cNvPr>
          <p:cNvSpPr txBox="1"/>
          <p:nvPr/>
        </p:nvSpPr>
        <p:spPr>
          <a:xfrm>
            <a:off x="8566541" y="3291574"/>
            <a:ext cx="2509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přes 200 000 darujících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="" xmlns:a16="http://schemas.microsoft.com/office/drawing/2014/main" id="{D1E7E1F9-3D38-4D75-9C9B-639959FABE9B}"/>
              </a:ext>
            </a:extLst>
          </p:cNvPr>
          <p:cNvSpPr txBox="1"/>
          <p:nvPr/>
        </p:nvSpPr>
        <p:spPr>
          <a:xfrm>
            <a:off x="4841240" y="4330382"/>
            <a:ext cx="250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15 potravinových bank</a:t>
            </a:r>
          </a:p>
          <a:p>
            <a:pPr algn="ctr"/>
            <a:r>
              <a:rPr lang="cs-CZ" dirty="0"/>
              <a:t>přes 400 organizací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="" xmlns:a16="http://schemas.microsoft.com/office/drawing/2014/main" id="{73C8B775-82A8-4C38-B64F-ED7E906FBA89}"/>
              </a:ext>
            </a:extLst>
          </p:cNvPr>
          <p:cNvSpPr txBox="1"/>
          <p:nvPr/>
        </p:nvSpPr>
        <p:spPr>
          <a:xfrm>
            <a:off x="3776477" y="1450921"/>
            <a:ext cx="4639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rgbClr val="17743C"/>
                </a:solidFill>
              </a:rPr>
              <a:t>V JEDNOM JEDINÉM DNI</a:t>
            </a:r>
          </a:p>
        </p:txBody>
      </p:sp>
      <p:sp>
        <p:nvSpPr>
          <p:cNvPr id="24" name="TextovéPole 23">
            <a:extLst>
              <a:ext uri="{FF2B5EF4-FFF2-40B4-BE49-F238E27FC236}">
                <a16:creationId xmlns="" xmlns:a16="http://schemas.microsoft.com/office/drawing/2014/main" id="{248BDC89-7CB8-42A8-A445-E07B3EFB3946}"/>
              </a:ext>
            </a:extLst>
          </p:cNvPr>
          <p:cNvSpPr txBox="1"/>
          <p:nvPr/>
        </p:nvSpPr>
        <p:spPr>
          <a:xfrm>
            <a:off x="3781250" y="2009610"/>
            <a:ext cx="4639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rgbClr val="17743C"/>
                </a:solidFill>
              </a:rPr>
              <a:t>(VLASTNĚ VE DVOU)</a:t>
            </a:r>
          </a:p>
        </p:txBody>
      </p:sp>
    </p:spTree>
    <p:extLst>
      <p:ext uri="{BB962C8B-B14F-4D97-AF65-F5344CB8AC3E}">
        <p14:creationId xmlns:p14="http://schemas.microsoft.com/office/powerpoint/2010/main" val="344167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5FFA1D7F-86A6-4E1B-92C3-8DB101714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854" y="179821"/>
            <a:ext cx="10470292" cy="1222668"/>
          </a:xfrm>
        </p:spPr>
        <p:txBody>
          <a:bodyPr>
            <a:normAutofit/>
          </a:bodyPr>
          <a:lstStyle/>
          <a:p>
            <a:pPr algn="ctr"/>
            <a:r>
              <a:rPr lang="cs-CZ" sz="5400" b="1" dirty="0">
                <a:solidFill>
                  <a:srgbClr val="17743C"/>
                </a:solidFill>
                <a:latin typeface="+mn-lt"/>
              </a:rPr>
              <a:t>Poděkování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="" xmlns:a16="http://schemas.microsoft.com/office/drawing/2014/main" id="{0823AE9C-B6B3-471D-BA18-749728A00DF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56" y="1138899"/>
            <a:ext cx="1647674" cy="1647674"/>
          </a:xfrm>
        </p:spPr>
      </p:pic>
      <p:pic>
        <p:nvPicPr>
          <p:cNvPr id="8" name="Zástupný obsah 7" descr="Obsah obrázku klipart&#10;&#10;Popis byl vytvořen automaticky">
            <a:extLst>
              <a:ext uri="{FF2B5EF4-FFF2-40B4-BE49-F238E27FC236}">
                <a16:creationId xmlns="" xmlns:a16="http://schemas.microsoft.com/office/drawing/2014/main" id="{C173A217-95C0-483C-B9D7-E7163D5724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267" y="1487480"/>
            <a:ext cx="1728514" cy="701606"/>
          </a:xfrm>
        </p:spPr>
      </p:pic>
      <p:pic>
        <p:nvPicPr>
          <p:cNvPr id="9" name="Obrázek 8">
            <a:extLst>
              <a:ext uri="{FF2B5EF4-FFF2-40B4-BE49-F238E27FC236}">
                <a16:creationId xmlns="" xmlns:a16="http://schemas.microsoft.com/office/drawing/2014/main" id="{59354915-E826-471C-9159-8E20D36033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3414" y="1323356"/>
            <a:ext cx="2109436" cy="980002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="" xmlns:a16="http://schemas.microsoft.com/office/drawing/2014/main" id="{2F4402C0-7448-4BB5-AF37-CA792D9F3A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277" y="1382154"/>
            <a:ext cx="980002" cy="980002"/>
          </a:xfrm>
          <a:prstGeom prst="rect">
            <a:avLst/>
          </a:prstGeom>
        </p:spPr>
      </p:pic>
      <p:pic>
        <p:nvPicPr>
          <p:cNvPr id="13" name="Obrázek 12" descr="Obsah obrázku text&#10;&#10;Popis byl vytvořen automaticky">
            <a:extLst>
              <a:ext uri="{FF2B5EF4-FFF2-40B4-BE49-F238E27FC236}">
                <a16:creationId xmlns="" xmlns:a16="http://schemas.microsoft.com/office/drawing/2014/main" id="{8B922AB3-60EB-46E5-BA20-2C82A2B561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40" y="2548645"/>
            <a:ext cx="2323156" cy="1227592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="" xmlns:a16="http://schemas.microsoft.com/office/drawing/2014/main" id="{B0C12602-0414-4261-BE5A-18FC51BB6A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13593" y="2561735"/>
            <a:ext cx="1053028" cy="965054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="" xmlns:a16="http://schemas.microsoft.com/office/drawing/2014/main" id="{2AECC436-FA10-49E7-B9AD-94358C9177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2791" y="2484197"/>
            <a:ext cx="1430666" cy="1120130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="" xmlns:a16="http://schemas.microsoft.com/office/drawing/2014/main" id="{1F854EC9-4E8C-494B-AC16-40ADB12B1C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21435" y="2883496"/>
            <a:ext cx="2140744" cy="626556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="" xmlns:a16="http://schemas.microsoft.com/office/drawing/2014/main" id="{68AB8A6B-1BDC-4D58-94C7-26C58FE9990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62" y="3786413"/>
            <a:ext cx="1726584" cy="1555366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="" xmlns:a16="http://schemas.microsoft.com/office/drawing/2014/main" id="{5173C1DD-29DB-496B-8E2E-855FA9F565C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944" y="5587429"/>
            <a:ext cx="1920154" cy="775550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="" xmlns:a16="http://schemas.microsoft.com/office/drawing/2014/main" id="{78D42532-3EAC-4FE6-908B-ECB9D2BB08C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32673" y="5533936"/>
            <a:ext cx="2436828" cy="88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400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>
            <a:extLst>
              <a:ext uri="{FF2B5EF4-FFF2-40B4-BE49-F238E27FC236}">
                <a16:creationId xmlns="" xmlns:a16="http://schemas.microsoft.com/office/drawing/2014/main" id="{F7C31AB9-4A6D-43F4-86D7-8F694622304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645552" y="2820435"/>
            <a:ext cx="1564144" cy="1490756"/>
          </a:xfrm>
          <a:prstGeom prst="rect">
            <a:avLst/>
          </a:prstGeom>
        </p:spPr>
      </p:pic>
      <p:pic>
        <p:nvPicPr>
          <p:cNvPr id="7" name="Zástupný obsah 6">
            <a:extLst>
              <a:ext uri="{FF2B5EF4-FFF2-40B4-BE49-F238E27FC236}">
                <a16:creationId xmlns="" xmlns:a16="http://schemas.microsoft.com/office/drawing/2014/main" id="{51319FBA-0D75-4476-931B-C39C4A717EE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91" y="2154817"/>
            <a:ext cx="4334100" cy="2462519"/>
          </a:xfrm>
        </p:spPr>
      </p:pic>
      <p:sp>
        <p:nvSpPr>
          <p:cNvPr id="8" name="Nadpis 1">
            <a:extLst>
              <a:ext uri="{FF2B5EF4-FFF2-40B4-BE49-F238E27FC236}">
                <a16:creationId xmlns="" xmlns:a16="http://schemas.microsoft.com/office/drawing/2014/main" id="{1D4A2ED6-0E9E-47A7-8800-3810430B6C52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5400" b="1" dirty="0">
                <a:solidFill>
                  <a:srgbClr val="17743C"/>
                </a:solidFill>
                <a:latin typeface="+mn-lt"/>
              </a:rPr>
              <a:t>Poděkování za záštitu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="" xmlns:a16="http://schemas.microsoft.com/office/drawing/2014/main" id="{7BCADB10-E2D7-414A-88E7-530A3708E2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760" y="2657642"/>
            <a:ext cx="1667223" cy="166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010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="" xmlns:a16="http://schemas.microsoft.com/office/drawing/2014/main" id="{22EEDF31-B55D-4078-9F48-B548E6E3392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5400" b="1" dirty="0">
                <a:solidFill>
                  <a:srgbClr val="17743C"/>
                </a:solidFill>
                <a:latin typeface="+mn-lt"/>
              </a:rPr>
              <a:t>Poděkování</a:t>
            </a:r>
          </a:p>
        </p:txBody>
      </p:sp>
      <p:pic>
        <p:nvPicPr>
          <p:cNvPr id="7" name="Obrázek 6" descr="Obsah obrázku text&#10;&#10;Popis byl vytvořen automaticky">
            <a:extLst>
              <a:ext uri="{FF2B5EF4-FFF2-40B4-BE49-F238E27FC236}">
                <a16:creationId xmlns="" xmlns:a16="http://schemas.microsoft.com/office/drawing/2014/main" id="{F0EB6129-7546-40CB-809D-94B5192BA2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972" y="2076527"/>
            <a:ext cx="1016687" cy="135247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="" xmlns:a16="http://schemas.microsoft.com/office/drawing/2014/main" id="{35B92E22-22CB-4200-A1C2-31B2AF942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585" y="2279934"/>
            <a:ext cx="3420623" cy="1115745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="" xmlns:a16="http://schemas.microsoft.com/office/drawing/2014/main" id="{8C488234-B523-4CDF-B713-33CA68454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3896" y="3852538"/>
            <a:ext cx="1151758" cy="1267209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="" xmlns:a16="http://schemas.microsoft.com/office/drawing/2014/main" id="{1063E4A8-1386-4C26-B07C-D9917ECDD0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8979" y="4181122"/>
            <a:ext cx="4835837" cy="83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09724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165</Words>
  <Application>Microsoft Office PowerPoint</Application>
  <PresentationFormat>Širokoúhlá obrazovka</PresentationFormat>
  <Paragraphs>44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Motiv Office</vt:lpstr>
      <vt:lpstr>Prezentace aplikace PowerPoint</vt:lpstr>
      <vt:lpstr>Kdy a jak darovat?</vt:lpstr>
      <vt:lpstr>Proč darovat?</vt:lpstr>
      <vt:lpstr>Co darovat?</vt:lpstr>
      <vt:lpstr>Kde darovat?</vt:lpstr>
      <vt:lpstr>Sbírka potravin = GESTO SOUNÁLEŽITOSTI </vt:lpstr>
      <vt:lpstr>Poděkování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Veronika Láchová</dc:creator>
  <cp:lastModifiedBy>DDeM s.r.o.</cp:lastModifiedBy>
  <cp:revision>35</cp:revision>
  <dcterms:created xsi:type="dcterms:W3CDTF">2019-04-09T04:01:47Z</dcterms:created>
  <dcterms:modified xsi:type="dcterms:W3CDTF">2019-04-10T05:52:25Z</dcterms:modified>
</cp:coreProperties>
</file>