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87" r:id="rId3"/>
    <p:sldId id="384" r:id="rId4"/>
    <p:sldId id="386" r:id="rId5"/>
    <p:sldId id="388" r:id="rId6"/>
    <p:sldId id="391" r:id="rId7"/>
    <p:sldId id="389" r:id="rId8"/>
    <p:sldId id="390" r:id="rId9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4F81BD"/>
    <a:srgbClr val="0000CC"/>
    <a:srgbClr val="0070C0"/>
    <a:srgbClr val="000000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Světlý styl 1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2" autoAdjust="0"/>
    <p:restoredTop sz="91785" autoAdjust="0"/>
  </p:normalViewPr>
  <p:slideViewPr>
    <p:cSldViewPr>
      <p:cViewPr varScale="1">
        <p:scale>
          <a:sx n="108" d="100"/>
          <a:sy n="108" d="100"/>
        </p:scale>
        <p:origin x="124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133"/>
    </p:cViewPr>
  </p:sorterViewPr>
  <p:notesViewPr>
    <p:cSldViewPr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cs-CZ" sz="2128" b="1" i="0" u="none" strike="noStrike" kern="1200" baseline="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pPr>
            <a:r>
              <a:rPr lang="cs-CZ" sz="2128" b="1" i="0" u="none" strike="noStrike" kern="1200" baseline="0">
                <a:solidFill>
                  <a:srgbClr val="1F497D"/>
                </a:solidFill>
                <a:latin typeface="+mn-lt"/>
                <a:ea typeface="+mn-ea"/>
                <a:cs typeface="+mn-cs"/>
              </a:rPr>
              <a:t>Tuny darovaného zboží</a:t>
            </a:r>
          </a:p>
        </c:rich>
      </c:tx>
      <c:layout>
        <c:manualLayout>
          <c:xMode val="edge"/>
          <c:yMode val="edge"/>
          <c:x val="4.4070185671235537E-2"/>
          <c:y val="0.224728664720197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cs-CZ" sz="2128" b="1" i="0" u="none" strike="noStrike" kern="1200" baseline="0">
              <a:solidFill>
                <a:srgbClr val="1F497D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1.6975308641975308E-2"/>
          <c:y val="3.4064995033032848E-2"/>
          <c:w val="0.96604938271604934"/>
          <c:h val="0.873549863982376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List1!$C$3</c:f>
              <c:strCache>
                <c:ptCount val="1"/>
                <c:pt idx="0">
                  <c:v>tuny zboží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List1!$B$4:$B$9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List1!$C$4:$C$9</c:f>
              <c:numCache>
                <c:formatCode>General</c:formatCode>
                <c:ptCount val="6"/>
                <c:pt idx="0">
                  <c:v>66</c:v>
                </c:pt>
                <c:pt idx="1">
                  <c:v>173</c:v>
                </c:pt>
                <c:pt idx="2">
                  <c:v>236</c:v>
                </c:pt>
                <c:pt idx="3">
                  <c:v>316.60000000000002</c:v>
                </c:pt>
                <c:pt idx="4">
                  <c:v>411.5</c:v>
                </c:pt>
                <c:pt idx="5">
                  <c:v>422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04A-460A-AAF5-D0B2372AA7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46807744"/>
        <c:axId val="147275288"/>
      </c:barChart>
      <c:catAx>
        <c:axId val="14680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47275288"/>
        <c:crosses val="autoZero"/>
        <c:auto val="1"/>
        <c:lblAlgn val="ctr"/>
        <c:lblOffset val="100"/>
        <c:noMultiLvlLbl val="0"/>
      </c:catAx>
      <c:valAx>
        <c:axId val="147275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46807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Počet prodejen 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List1!$D$3</c:f>
              <c:strCache>
                <c:ptCount val="1"/>
                <c:pt idx="0">
                  <c:v>prodejny</c:v>
                </c:pt>
              </c:strCache>
            </c:strRef>
          </c:tx>
          <c:spPr>
            <a:ln w="57150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57150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dLbls>
            <c:dLbl>
              <c:idx val="0"/>
              <c:layout>
                <c:manualLayout>
                  <c:x val="-7.9578235352631144E-3"/>
                  <c:y val="-8.58885050882514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ABF-499F-B398-90B422F4381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5915647070526211E-2"/>
                  <c:y val="-5.15331030529509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ABF-499F-B398-90B422F4381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9472794190788826E-3"/>
                  <c:y val="-6.52752638670711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ABF-499F-B398-90B422F4381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9472794190789554E-3"/>
                  <c:y val="-5.4968643256480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0ABF-499F-B398-90B422F4381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2566701669464251E-2"/>
                  <c:y val="-5.48228959607106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0ABF-499F-B398-90B422F4381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3715308863026105E-2"/>
                  <c:y val="-2.4048781424710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0ABF-499F-B398-90B422F4381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List1!$B$4:$B$9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xVal>
          <c:yVal>
            <c:numRef>
              <c:f>List1!$D$4:$D$9</c:f>
              <c:numCache>
                <c:formatCode>General</c:formatCode>
                <c:ptCount val="6"/>
                <c:pt idx="0">
                  <c:v>111</c:v>
                </c:pt>
                <c:pt idx="1">
                  <c:v>380</c:v>
                </c:pt>
                <c:pt idx="2">
                  <c:v>473</c:v>
                </c:pt>
                <c:pt idx="3">
                  <c:v>659</c:v>
                </c:pt>
                <c:pt idx="4">
                  <c:v>743</c:v>
                </c:pt>
                <c:pt idx="5">
                  <c:v>822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0ABF-499F-B398-90B422F438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675024"/>
        <c:axId val="145675416"/>
      </c:scatterChart>
      <c:valAx>
        <c:axId val="145675024"/>
        <c:scaling>
          <c:orientation val="minMax"/>
          <c:max val="2018"/>
          <c:min val="2013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45675416"/>
        <c:crosses val="autoZero"/>
        <c:crossBetween val="midCat"/>
        <c:minorUnit val="1"/>
      </c:valAx>
      <c:valAx>
        <c:axId val="145675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456750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4BEB7-86A3-4010-BECE-A872D400A5D0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60DDE-1B77-418F-B67A-63DF5A10A9F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1704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807FF-01F1-4CE2-B07D-2C5513F910A5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AC26-129B-4D20-8D01-8B3324C073C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1947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4AC26-129B-4D20-8D01-8B3324C073C6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73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4AC26-129B-4D20-8D01-8B3324C073C6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8668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963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8560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2737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 userDrawn="1"/>
        </p:nvSpPr>
        <p:spPr>
          <a:xfrm>
            <a:off x="4266000" y="18000"/>
            <a:ext cx="4860032" cy="682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0776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9150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216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1327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0360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0328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9052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7283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96E6E-C083-4B4A-B552-2746C323417A}" type="datetimeFigureOut">
              <a:rPr lang="cs-CZ" smtClean="0"/>
              <a:pPr/>
              <a:t>10.4.2019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8D16-DAF3-4F00-BDD4-C9727F77EF1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637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jpeg"/><Relationship Id="rId5" Type="http://schemas.openxmlformats.org/officeDocument/2006/relationships/image" Target="../media/image6.png"/><Relationship Id="rId10" Type="http://schemas.openxmlformats.org/officeDocument/2006/relationships/hyperlink" Target="http://www.google.cz/url?sa=i&amp;rct=j&amp;q=&amp;esrc=s&amp;source=images&amp;cd=&amp;cad=rja&amp;uact=8&amp;ved=0CAcQjRxqFQoTCM-CxInA1sgCFYU7FAodjNgM6Q&amp;url=http://www.bezlepkovadieta.cz/bezlepkove-vyrobky/2085-3&amp;bvm=bv.105814755,d.bGg&amp;psig=AFQjCNHKMG6JwJQHyGiFbxDrpIlP532DSQ&amp;ust=1445617788887801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jpeg"/><Relationship Id="rId5" Type="http://schemas.openxmlformats.org/officeDocument/2006/relationships/image" Target="../media/image6.png"/><Relationship Id="rId10" Type="http://schemas.openxmlformats.org/officeDocument/2006/relationships/hyperlink" Target="http://www.google.cz/url?sa=i&amp;rct=j&amp;q=&amp;esrc=s&amp;source=images&amp;cd=&amp;cad=rja&amp;uact=8&amp;ved=0CAcQjRxqFQoTCM-CxInA1sgCFYU7FAodjNgM6Q&amp;url=http://www.bezlepkovadieta.cz/bezlepkove-vyrobky/2085-3&amp;bvm=bv.105814755,d.bGg&amp;psig=AFQjCNHKMG6JwJQHyGiFbxDrpIlP532DSQ&amp;ust=1445617788887801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8208912" cy="1800200"/>
          </a:xfrm>
        </p:spPr>
        <p:txBody>
          <a:bodyPr>
            <a:noAutofit/>
          </a:bodyPr>
          <a:lstStyle/>
          <a:p>
            <a:r>
              <a:rPr lang="cs-CZ" sz="5400" b="1" dirty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Potravinová sbírka 2019</a:t>
            </a:r>
            <a:endParaRPr lang="cs-CZ" sz="5400" dirty="0">
              <a:latin typeface="Arial Narrow" panose="020B060602020203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43482" y="3629342"/>
            <a:ext cx="82433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latin typeface="Arial Narrow" panose="020B0606020202030204" pitchFamily="34" charset="0"/>
                <a:ea typeface="+mj-ea"/>
                <a:cs typeface="+mj-cs"/>
              </a:rPr>
              <a:t>Tomáš Prouza</a:t>
            </a:r>
          </a:p>
          <a:p>
            <a:pPr algn="ctr"/>
            <a:r>
              <a:rPr lang="cs-CZ" sz="2800" b="1" dirty="0">
                <a:latin typeface="Arial Narrow" panose="020B0606020202030204" pitchFamily="34" charset="0"/>
                <a:ea typeface="+mj-ea"/>
                <a:cs typeface="+mj-cs"/>
              </a:rPr>
              <a:t>Prezident</a:t>
            </a:r>
          </a:p>
          <a:p>
            <a:pPr algn="ctr"/>
            <a:r>
              <a:rPr lang="cs-CZ" sz="2800" b="1" dirty="0">
                <a:latin typeface="Arial Narrow" panose="020B0606020202030204" pitchFamily="34" charset="0"/>
                <a:ea typeface="+mj-ea"/>
                <a:cs typeface="+mj-cs"/>
              </a:rPr>
              <a:t>Svaz obchodu </a:t>
            </a:r>
          </a:p>
          <a:p>
            <a:pPr algn="ctr"/>
            <a:r>
              <a:rPr lang="cs-CZ" sz="2800" b="1" dirty="0">
                <a:latin typeface="Arial Narrow" panose="020B0606020202030204" pitchFamily="34" charset="0"/>
                <a:ea typeface="+mj-ea"/>
                <a:cs typeface="+mj-cs"/>
              </a:rPr>
              <a:t>a cestovního ruchu ČR</a:t>
            </a:r>
            <a:endParaRPr lang="cs-CZ" sz="2800" dirty="0">
              <a:latin typeface="Arial Narrow" panose="020B0606020202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26574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solidFill>
                  <a:srgbClr val="C00000"/>
                </a:solidFill>
                <a:latin typeface="Arial Narrow" panose="020B0606020202030204" pitchFamily="34" charset="0"/>
              </a:rPr>
              <a:t>Obchodní řetězce mají zájem spolupodílet se na řešení plýtvání potravinami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44825"/>
            <a:ext cx="7859216" cy="324036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Za šest let se v potravinových sbírkách vysbíralo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1 625 tun trvanlivých potravin a drogistického zboží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Další tisíce tun se distribuují potřebným během roku v rámci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běžné spolupráce obchodních řetězců a potravinových bank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Děkujeme ministru zemědělství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Miroslavu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Tomanovi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za aktivní podporu fungování potravinových bank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 tím i za významnou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podporu v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boji proti plýtvání potravinami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Bez spoluúčasti státu by celý systém fungoval méně efektivně, </a:t>
            </a:r>
            <a:b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mnohem větším množstvím potravin by se plýtvalo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a nedostaly by se potřebným skupinám obyvatel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="" xmlns:a16="http://schemas.microsoft.com/office/drawing/2014/main" id="{D11D8EB3-6CF4-4F70-BF72-0B764FBCCA35}"/>
              </a:ext>
            </a:extLst>
          </p:cNvPr>
          <p:cNvSpPr/>
          <p:nvPr/>
        </p:nvSpPr>
        <p:spPr>
          <a:xfrm>
            <a:off x="539552" y="5517232"/>
            <a:ext cx="7848872" cy="9361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300" dirty="0">
                <a:solidFill>
                  <a:srgbClr val="C00000"/>
                </a:solidFill>
              </a:rPr>
              <a:t>Svaz obchodu a cestovního ruchu ČR si váží možnosti být spoluorganizátorem projektu potravinových sbírek</a:t>
            </a:r>
          </a:p>
        </p:txBody>
      </p:sp>
    </p:spTree>
    <p:extLst>
      <p:ext uri="{BB962C8B-B14F-4D97-AF65-F5344CB8AC3E}">
        <p14:creationId xmlns:p14="http://schemas.microsoft.com/office/powerpoint/2010/main" val="3426022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C00000"/>
                </a:solidFill>
                <a:latin typeface="Arial Narrow" panose="020B0606020202030204" pitchFamily="34" charset="0"/>
              </a:rPr>
              <a:t>Šest let potravinových sbírek</a:t>
            </a:r>
            <a:endParaRPr lang="cs-CZ" dirty="0"/>
          </a:p>
        </p:txBody>
      </p:sp>
      <p:graphicFrame>
        <p:nvGraphicFramePr>
          <p:cNvPr id="15" name="Graf 14">
            <a:extLst>
              <a:ext uri="{FF2B5EF4-FFF2-40B4-BE49-F238E27FC236}">
                <a16:creationId xmlns="" xmlns:a16="http://schemas.microsoft.com/office/drawing/2014/main" id="{A8E520F7-8175-4263-8390-7EE362865C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3461885"/>
              </p:ext>
            </p:extLst>
          </p:nvPr>
        </p:nvGraphicFramePr>
        <p:xfrm>
          <a:off x="467544" y="1268760"/>
          <a:ext cx="8229600" cy="4464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6" name="Picture 4" descr="https://www.billa.cz/WNBinaryWeb/170/41526.png">
            <a:extLst>
              <a:ext uri="{FF2B5EF4-FFF2-40B4-BE49-F238E27FC236}">
                <a16:creationId xmlns="" xmlns:a16="http://schemas.microsoft.com/office/drawing/2014/main" id="{5CBDF89D-EDCE-46B2-BC65-87BB60ACF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215" y="5940296"/>
            <a:ext cx="925717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Obrázek 16">
            <a:extLst>
              <a:ext uri="{FF2B5EF4-FFF2-40B4-BE49-F238E27FC236}">
                <a16:creationId xmlns="" xmlns:a16="http://schemas.microsoft.com/office/drawing/2014/main" id="{A34E7EA1-916F-47C5-A47C-277D0E71AD3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57035" y="6117451"/>
            <a:ext cx="686394" cy="343197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="" xmlns:a16="http://schemas.microsoft.com/office/drawing/2014/main" id="{93408BFE-2389-486F-BCFF-B76CE5CC2D7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t="17487" b="21308"/>
          <a:stretch/>
        </p:blipFill>
        <p:spPr>
          <a:xfrm>
            <a:off x="6084168" y="6021288"/>
            <a:ext cx="823557" cy="504056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="" xmlns:a16="http://schemas.microsoft.com/office/drawing/2014/main" id="{D909AE03-3E27-480E-B404-C56B8023A6A9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39629" y="6037049"/>
            <a:ext cx="504000" cy="504000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="" xmlns:a16="http://schemas.microsoft.com/office/drawing/2014/main" id="{ADE54466-9B3B-4340-9153-63AA41FCD9B1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62718" y="6118049"/>
            <a:ext cx="1032839" cy="342000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="" xmlns:a16="http://schemas.microsoft.com/office/drawing/2014/main" id="{7BE01542-C1E4-4640-8617-CDAA74FE8E40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4001" y="6053920"/>
            <a:ext cx="500684" cy="504000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="" xmlns:a16="http://schemas.microsoft.com/office/drawing/2014/main" id="{3F579CAD-EDF0-43B1-AEAA-06AF655CE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66" y="5900732"/>
            <a:ext cx="978962" cy="53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http://www.bezlepkovadieta.cz/data/pictures_items/logo_globus2_th.jpg">
            <a:hlinkClick r:id="rId10"/>
            <a:extLst>
              <a:ext uri="{FF2B5EF4-FFF2-40B4-BE49-F238E27FC236}">
                <a16:creationId xmlns="" xmlns:a16="http://schemas.microsoft.com/office/drawing/2014/main" id="{3D331850-D1F5-4458-84E8-17FA0D95C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210" y="6086496"/>
            <a:ext cx="585131" cy="43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Obrázek 23">
            <a:extLst>
              <a:ext uri="{FF2B5EF4-FFF2-40B4-BE49-F238E27FC236}">
                <a16:creationId xmlns="" xmlns:a16="http://schemas.microsoft.com/office/drawing/2014/main" id="{54B9B76A-7BF1-403A-8368-2C53C599AF1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135" y="6003633"/>
            <a:ext cx="837532" cy="579729"/>
          </a:xfrm>
          <a:prstGeom prst="rect">
            <a:avLst/>
          </a:prstGeom>
        </p:spPr>
      </p:pic>
      <p:pic>
        <p:nvPicPr>
          <p:cNvPr id="25" name="Obrázek 24">
            <a:extLst>
              <a:ext uri="{FF2B5EF4-FFF2-40B4-BE49-F238E27FC236}">
                <a16:creationId xmlns="" xmlns:a16="http://schemas.microsoft.com/office/drawing/2014/main" id="{A044330E-EE65-4E7D-8977-4B78EE61303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853391"/>
            <a:ext cx="776329" cy="77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95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C00000"/>
                </a:solidFill>
                <a:latin typeface="Arial Narrow" panose="020B0606020202030204" pitchFamily="34" charset="0"/>
              </a:rPr>
              <a:t>Šest let potravinových sbírek</a:t>
            </a:r>
            <a:endParaRPr lang="cs-CZ" dirty="0"/>
          </a:p>
        </p:txBody>
      </p:sp>
      <p:graphicFrame>
        <p:nvGraphicFramePr>
          <p:cNvPr id="4" name="Graf 3">
            <a:extLst>
              <a:ext uri="{FF2B5EF4-FFF2-40B4-BE49-F238E27FC236}">
                <a16:creationId xmlns="" xmlns:a16="http://schemas.microsoft.com/office/drawing/2014/main" id="{D0C1EDC3-D52E-4518-8C92-59F93C631E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9591473"/>
              </p:ext>
            </p:extLst>
          </p:nvPr>
        </p:nvGraphicFramePr>
        <p:xfrm>
          <a:off x="971600" y="1340768"/>
          <a:ext cx="7272808" cy="4512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https://www.billa.cz/WNBinaryWeb/170/41526.png">
            <a:extLst>
              <a:ext uri="{FF2B5EF4-FFF2-40B4-BE49-F238E27FC236}">
                <a16:creationId xmlns="" xmlns:a16="http://schemas.microsoft.com/office/drawing/2014/main" id="{524E87CB-C865-4BA0-9802-EC6EED8DF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215" y="5940296"/>
            <a:ext cx="925717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5">
            <a:extLst>
              <a:ext uri="{FF2B5EF4-FFF2-40B4-BE49-F238E27FC236}">
                <a16:creationId xmlns="" xmlns:a16="http://schemas.microsoft.com/office/drawing/2014/main" id="{45FD36CD-6683-4D4C-BDC7-9CE5586C77E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57035" y="6117451"/>
            <a:ext cx="686394" cy="343197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="" xmlns:a16="http://schemas.microsoft.com/office/drawing/2014/main" id="{740E4108-7807-4EB2-B2A6-F917719D83A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t="17487" b="21308"/>
          <a:stretch/>
        </p:blipFill>
        <p:spPr>
          <a:xfrm>
            <a:off x="6084168" y="6021288"/>
            <a:ext cx="823557" cy="50405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="" xmlns:a16="http://schemas.microsoft.com/office/drawing/2014/main" id="{57AC1F7F-47BA-4CD9-8EFD-F48F12F3E6D1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39629" y="6037049"/>
            <a:ext cx="504000" cy="5040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="" xmlns:a16="http://schemas.microsoft.com/office/drawing/2014/main" id="{2F994DD2-9629-4627-B3DF-879D9A6680A7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62718" y="6118049"/>
            <a:ext cx="1032839" cy="342000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="" xmlns:a16="http://schemas.microsoft.com/office/drawing/2014/main" id="{8DAB25AE-4DD5-4E6B-B5F8-7ADA5DEFBD02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4001" y="6053920"/>
            <a:ext cx="500684" cy="504000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="" xmlns:a16="http://schemas.microsoft.com/office/drawing/2014/main" id="{71389D24-E3A7-4BCF-AC80-03D4B9B9D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66" y="5900732"/>
            <a:ext cx="978962" cy="53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http://www.bezlepkovadieta.cz/data/pictures_items/logo_globus2_th.jpg">
            <a:hlinkClick r:id="rId10"/>
            <a:extLst>
              <a:ext uri="{FF2B5EF4-FFF2-40B4-BE49-F238E27FC236}">
                <a16:creationId xmlns="" xmlns:a16="http://schemas.microsoft.com/office/drawing/2014/main" id="{587FFA09-6F71-4058-AA62-83080B648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210" y="6086496"/>
            <a:ext cx="585131" cy="43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Obrázek 13">
            <a:extLst>
              <a:ext uri="{FF2B5EF4-FFF2-40B4-BE49-F238E27FC236}">
                <a16:creationId xmlns="" xmlns:a16="http://schemas.microsoft.com/office/drawing/2014/main" id="{FC5A9530-F4DA-4889-A226-E1429E16A21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135" y="6003633"/>
            <a:ext cx="837532" cy="579729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="" xmlns:a16="http://schemas.microsoft.com/office/drawing/2014/main" id="{A9C69D19-5953-4B9B-93C7-128CBD4B935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853391"/>
            <a:ext cx="776329" cy="77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089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ublinový popisek: čárový se zvýrazněním 5">
            <a:extLst>
              <a:ext uri="{FF2B5EF4-FFF2-40B4-BE49-F238E27FC236}">
                <a16:creationId xmlns="" xmlns:a16="http://schemas.microsoft.com/office/drawing/2014/main" id="{5FB44DFC-A0BB-44FE-B9FD-ED3B902A45B5}"/>
              </a:ext>
            </a:extLst>
          </p:cNvPr>
          <p:cNvSpPr/>
          <p:nvPr/>
        </p:nvSpPr>
        <p:spPr>
          <a:xfrm>
            <a:off x="2771800" y="116632"/>
            <a:ext cx="6048672" cy="1872208"/>
          </a:xfrm>
          <a:prstGeom prst="accentCallout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3000" i="1" dirty="0">
                <a:solidFill>
                  <a:schemeClr val="tx1"/>
                </a:solidFill>
              </a:rPr>
              <a:t>Během 6 let jsme díky potravinovým sbírkám připravili pro ty, kteří si to </a:t>
            </a:r>
            <a:r>
              <a:rPr lang="cs-CZ" sz="3000" i="1" dirty="0" smtClean="0">
                <a:solidFill>
                  <a:schemeClr val="tx1"/>
                </a:solidFill>
              </a:rPr>
              <a:t>nemohou </a:t>
            </a:r>
            <a:r>
              <a:rPr lang="cs-CZ" sz="3000" i="1" dirty="0">
                <a:solidFill>
                  <a:schemeClr val="tx1"/>
                </a:solidFill>
              </a:rPr>
              <a:t>dovolit, celkem 3 250 000 porcí jídla.</a:t>
            </a:r>
          </a:p>
        </p:txBody>
      </p:sp>
      <p:sp>
        <p:nvSpPr>
          <p:cNvPr id="9" name="Bublinový popisek: čárový se zvýrazněním 8">
            <a:extLst>
              <a:ext uri="{FF2B5EF4-FFF2-40B4-BE49-F238E27FC236}">
                <a16:creationId xmlns="" xmlns:a16="http://schemas.microsoft.com/office/drawing/2014/main" id="{04E2CA3B-3D1C-4FA9-8F0D-B15FB6759A72}"/>
              </a:ext>
            </a:extLst>
          </p:cNvPr>
          <p:cNvSpPr/>
          <p:nvPr/>
        </p:nvSpPr>
        <p:spPr>
          <a:xfrm>
            <a:off x="2771800" y="2420888"/>
            <a:ext cx="5688632" cy="1872208"/>
          </a:xfrm>
          <a:prstGeom prst="accentCallout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3000" i="1" dirty="0">
                <a:solidFill>
                  <a:schemeClr val="tx1"/>
                </a:solidFill>
              </a:rPr>
              <a:t>Loňských 422 tun by vystačilo na více než 4 večeře pro všechny matky samoživitelky v </a:t>
            </a:r>
            <a:r>
              <a:rPr lang="cs-CZ" sz="3000" i="1" dirty="0" smtClean="0">
                <a:solidFill>
                  <a:schemeClr val="tx1"/>
                </a:solidFill>
              </a:rPr>
              <a:t>ČR.</a:t>
            </a:r>
            <a:endParaRPr lang="cs-CZ" sz="3000" i="1" dirty="0">
              <a:solidFill>
                <a:schemeClr val="tx1"/>
              </a:solidFill>
            </a:endParaRPr>
          </a:p>
        </p:txBody>
      </p:sp>
      <p:sp>
        <p:nvSpPr>
          <p:cNvPr id="10" name="Bublinový popisek: čárový se zvýrazněním 9">
            <a:extLst>
              <a:ext uri="{FF2B5EF4-FFF2-40B4-BE49-F238E27FC236}">
                <a16:creationId xmlns="" xmlns:a16="http://schemas.microsoft.com/office/drawing/2014/main" id="{AB5F1278-674B-4CFC-8C93-150365A5179F}"/>
              </a:ext>
            </a:extLst>
          </p:cNvPr>
          <p:cNvSpPr/>
          <p:nvPr/>
        </p:nvSpPr>
        <p:spPr>
          <a:xfrm>
            <a:off x="2771800" y="4725144"/>
            <a:ext cx="5688632" cy="1872208"/>
          </a:xfrm>
          <a:prstGeom prst="accentCallout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3000" i="1" dirty="0">
                <a:solidFill>
                  <a:schemeClr val="tx1"/>
                </a:solidFill>
              </a:rPr>
              <a:t>V listopadu 2018 přibylo 280 tun trvanlivých potravin. Je to jako bychom poskytli jídlo 350 lidem na celý rok. </a:t>
            </a:r>
          </a:p>
        </p:txBody>
      </p:sp>
    </p:spTree>
    <p:extLst>
      <p:ext uri="{BB962C8B-B14F-4D97-AF65-F5344CB8AC3E}">
        <p14:creationId xmlns:p14="http://schemas.microsoft.com/office/powerpoint/2010/main" val="1347601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solidFill>
                  <a:srgbClr val="C00000"/>
                </a:solidFill>
                <a:latin typeface="Arial Narrow" panose="020B0606020202030204" pitchFamily="34" charset="0"/>
              </a:rPr>
              <a:t>Novinky 2019: Dvě kola potravinových sbírek a zařazení on-line darování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44825"/>
            <a:ext cx="8075240" cy="324036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Přidáváme jarní kolo – </a:t>
            </a:r>
            <a:r>
              <a:rPr lang="cs-CZ" sz="2200" b="1" dirty="0">
                <a:latin typeface="Arial" panose="020B0604020202020204" pitchFamily="34" charset="0"/>
                <a:cs typeface="Arial" panose="020B0604020202020204" pitchFamily="34" charset="0"/>
              </a:rPr>
              <a:t>dvě potravinové sbírky ročně nám zajistí vyšší výnosy</a:t>
            </a: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 a díky nim větší počet uspokojených příjemců darovaných potravin </a:t>
            </a:r>
            <a:b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(jarní sbírka: 18. 5. 2019, podzimní termín bude stanoven)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Testujeme další možnosti darování potravin –</a:t>
            </a:r>
            <a:r>
              <a:rPr lang="cs-CZ" sz="2200" b="1" dirty="0">
                <a:latin typeface="Arial" panose="020B0604020202020204" pitchFamily="34" charset="0"/>
                <a:cs typeface="Arial" panose="020B0604020202020204" pitchFamily="34" charset="0"/>
              </a:rPr>
              <a:t> on-line sběr</a:t>
            </a: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 ve spolupráci s Tesco Stores a Rohlik.cz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Jednáme s potenciálními partnery o </a:t>
            </a:r>
            <a:r>
              <a:rPr lang="cs-CZ" sz="2200" b="1" dirty="0">
                <a:latin typeface="Arial" panose="020B0604020202020204" pitchFamily="34" charset="0"/>
                <a:cs typeface="Arial" panose="020B0604020202020204" pitchFamily="34" charset="0"/>
              </a:rPr>
              <a:t>možnostech rozšíření sbírky o finanční část</a:t>
            </a: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 a zajištění dalšího pilíře financování fungování celého systému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endParaRPr lang="cs-CZ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Blip>
                <a:blip r:embed="rId2"/>
              </a:buBlip>
            </a:pPr>
            <a:endParaRPr lang="cs-CZ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="" xmlns:a16="http://schemas.microsoft.com/office/drawing/2014/main" id="{D11D8EB3-6CF4-4F70-BF72-0B764FBCCA35}"/>
              </a:ext>
            </a:extLst>
          </p:cNvPr>
          <p:cNvSpPr/>
          <p:nvPr/>
        </p:nvSpPr>
        <p:spPr>
          <a:xfrm>
            <a:off x="577862" y="5378076"/>
            <a:ext cx="7848872" cy="10752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>
                <a:solidFill>
                  <a:srgbClr val="C00000"/>
                </a:solidFill>
              </a:rPr>
              <a:t>Máme zájem maximalizovat efektivitu sběru: aby se správné potraviny ve správném množství dostaly do správných rukou</a:t>
            </a:r>
            <a:endParaRPr lang="cs-CZ" sz="23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212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solidFill>
                  <a:srgbClr val="C00000"/>
                </a:solidFill>
                <a:latin typeface="Arial Narrow" panose="020B0606020202030204" pitchFamily="34" charset="0"/>
              </a:rPr>
              <a:t>Řešení plýtvání potravinami je kontinuální a dlouhodobý proces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7859216" cy="3384377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Obchodní 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řetězce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spolupracují s potravinovými bankami celoročně,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darují potraviny i nad rámec zákona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a podporují potravinové banky i finančně 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Investice do technologií zamezujících zkažení potravin při transportu a na pultech prodejen jdou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řádově do miliard ročně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SOCR ČR plánuje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rozšířit spolupráci v boji proti plýtvání i do oblasti hotelů a restaurací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Blip>
                <a:blip r:embed="rId2"/>
              </a:buBlip>
            </a:pP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="" xmlns:a16="http://schemas.microsoft.com/office/drawing/2014/main" id="{D11D8EB3-6CF4-4F70-BF72-0B764FBCCA35}"/>
              </a:ext>
            </a:extLst>
          </p:cNvPr>
          <p:cNvSpPr/>
          <p:nvPr/>
        </p:nvSpPr>
        <p:spPr>
          <a:xfrm>
            <a:off x="577862" y="5229200"/>
            <a:ext cx="7848872" cy="12961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>
                <a:solidFill>
                  <a:srgbClr val="C00000"/>
                </a:solidFill>
              </a:rPr>
              <a:t>Neméně důležitou </a:t>
            </a:r>
            <a:r>
              <a:rPr lang="cs-CZ" sz="2400" dirty="0" smtClean="0">
                <a:solidFill>
                  <a:srgbClr val="C00000"/>
                </a:solidFill>
              </a:rPr>
              <a:t>součástí </a:t>
            </a:r>
            <a:r>
              <a:rPr lang="cs-CZ" sz="2400" dirty="0">
                <a:solidFill>
                  <a:srgbClr val="C00000"/>
                </a:solidFill>
              </a:rPr>
              <a:t>řešení je i odpovědné chování každého jednotlivce v souvislosti s nákupem, skladováním </a:t>
            </a:r>
            <a:br>
              <a:rPr lang="cs-CZ" sz="2400" dirty="0">
                <a:solidFill>
                  <a:srgbClr val="C00000"/>
                </a:solidFill>
              </a:rPr>
            </a:br>
            <a:r>
              <a:rPr lang="cs-CZ" sz="2400" dirty="0">
                <a:solidFill>
                  <a:srgbClr val="C00000"/>
                </a:solidFill>
              </a:rPr>
              <a:t>a využíváním potravin v domácnosti </a:t>
            </a:r>
            <a:endParaRPr lang="cs-CZ" sz="23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488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8208912" cy="1800200"/>
          </a:xfrm>
        </p:spPr>
        <p:txBody>
          <a:bodyPr>
            <a:noAutofit/>
          </a:bodyPr>
          <a:lstStyle/>
          <a:p>
            <a:r>
              <a:rPr lang="cs-CZ" sz="5400" b="1" dirty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Těším se na spolupráci</a:t>
            </a:r>
            <a:endParaRPr lang="cs-CZ" sz="5400" dirty="0">
              <a:latin typeface="Arial Narrow" panose="020B060602020203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43482" y="3772197"/>
            <a:ext cx="82433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latin typeface="Arial Narrow" panose="020B0606020202030204" pitchFamily="34" charset="0"/>
                <a:ea typeface="+mj-ea"/>
                <a:cs typeface="+mj-cs"/>
              </a:rPr>
              <a:t>Tomáš Prouza</a:t>
            </a:r>
          </a:p>
          <a:p>
            <a:pPr algn="ctr"/>
            <a:r>
              <a:rPr lang="cs-CZ" sz="2800" b="1" dirty="0">
                <a:latin typeface="Arial Narrow" panose="020B0606020202030204" pitchFamily="34" charset="0"/>
                <a:ea typeface="+mj-ea"/>
                <a:cs typeface="+mj-cs"/>
              </a:rPr>
              <a:t>Prezident</a:t>
            </a:r>
          </a:p>
          <a:p>
            <a:pPr algn="ctr"/>
            <a:r>
              <a:rPr lang="cs-CZ" sz="2800" b="1" dirty="0">
                <a:latin typeface="Arial Narrow" panose="020B0606020202030204" pitchFamily="34" charset="0"/>
                <a:ea typeface="+mj-ea"/>
                <a:cs typeface="+mj-cs"/>
              </a:rPr>
              <a:t>Svaz obchodu a cestovního ruchu ČR</a:t>
            </a:r>
            <a:endParaRPr lang="cs-CZ" sz="2800" dirty="0">
              <a:latin typeface="Arial Narrow" panose="020B0606020202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4878447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3841</TotalTime>
  <Words>322</Words>
  <Application>Microsoft Office PowerPoint</Application>
  <PresentationFormat>Předvádění na obrazovce (4:3)</PresentationFormat>
  <Paragraphs>40</Paragraphs>
  <Slides>8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Arial Narrow</vt:lpstr>
      <vt:lpstr>Calibri</vt:lpstr>
      <vt:lpstr>Motiv systému Office</vt:lpstr>
      <vt:lpstr>Potravinová sbírka 2019</vt:lpstr>
      <vt:lpstr>Obchodní řetězce mají zájem spolupodílet se na řešení plýtvání potravinami</vt:lpstr>
      <vt:lpstr>Šest let potravinových sbírek</vt:lpstr>
      <vt:lpstr>Šest let potravinových sbírek</vt:lpstr>
      <vt:lpstr>Prezentace aplikace PowerPoint</vt:lpstr>
      <vt:lpstr>Novinky 2019: Dvě kola potravinových sbírek a zařazení on-line darování</vt:lpstr>
      <vt:lpstr>Řešení plýtvání potravinami je kontinuální a dlouhodobý proces</vt:lpstr>
      <vt:lpstr>Těším se na spolupráci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Petra Cimlerová</dc:creator>
  <cp:lastModifiedBy>DDeM s.r.o.</cp:lastModifiedBy>
  <cp:revision>361</cp:revision>
  <dcterms:created xsi:type="dcterms:W3CDTF">2015-05-15T07:12:03Z</dcterms:created>
  <dcterms:modified xsi:type="dcterms:W3CDTF">2019-04-10T06:53:53Z</dcterms:modified>
</cp:coreProperties>
</file>