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3" r:id="rId4"/>
    <p:sldId id="266" r:id="rId5"/>
    <p:sldId id="264" r:id="rId6"/>
    <p:sldId id="265" r:id="rId7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0">
          <p15:clr>
            <a:srgbClr val="A4A3A4"/>
          </p15:clr>
        </p15:guide>
        <p15:guide id="4" pos="3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52E"/>
    <a:srgbClr val="FF552E"/>
    <a:srgbClr val="E0552E"/>
    <a:srgbClr val="FF3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86022" autoAdjust="0"/>
  </p:normalViewPr>
  <p:slideViewPr>
    <p:cSldViewPr showGuides="1">
      <p:cViewPr varScale="1">
        <p:scale>
          <a:sx n="101" d="100"/>
          <a:sy n="101" d="100"/>
        </p:scale>
        <p:origin x="1866" y="102"/>
      </p:cViewPr>
      <p:guideLst>
        <p:guide orient="horz" pos="2160"/>
        <p:guide pos="2880"/>
        <p:guide orient="horz" pos="300"/>
        <p:guide pos="340"/>
      </p:guideLst>
    </p:cSldViewPr>
  </p:slideViewPr>
  <p:outlineViewPr>
    <p:cViewPr>
      <p:scale>
        <a:sx n="33" d="100"/>
        <a:sy n="33" d="100"/>
      </p:scale>
      <p:origin x="0" y="-12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269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25762-6DC9-4FFC-9A41-0F5E9A43CD1E}" type="datetimeFigureOut">
              <a:rPr lang="cs-CZ" smtClean="0"/>
              <a:t>10.4.2019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5EE13-827D-4CB0-954F-606DB0D09D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9470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Potraviny ze sbírek jsou jiné, než jaké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obvykle dostáváme. Potraviny jsou velmi kvalitní a je možné je poskytovat i dětem, maminkám 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</a:t>
            </a: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malými 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dětmi.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Současně je pro nás důležité složení potravin, které se díky sbírce dostávají k lidem. Ve sbírce lidé darují rozmanité potraviny a tím se vytváří větší možnost vaření.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5EE13-827D-4CB0-954F-606DB0D09D53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6706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Nejčastěji domovy pro matky a děti, azylové domy, krizová a denní centra.</a:t>
            </a:r>
          </a:p>
          <a:p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 nás je důležité získat tyto potraviny hlavně proto, abychom byli schopni efektivně pomáhat. Každý člověk, který přijde do naší služby řeší základní potřeby - potřebuje se schovat před mrazem, najíst,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vykoupat,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když mu to pomůžeme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zajistit,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daleko snáze se pomáhá v dalších problémech se zdravotním stavem, vztahovými problémy, dluhy, bydlením apod.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5EE13-827D-4CB0-954F-606DB0D09D53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4120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Nejčastěji domovy pro matky a děti, azylové domy, krizová a denní centra.</a:t>
            </a:r>
          </a:p>
          <a:p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 nás je důležité získat tyto potraviny hlavně proto, abychom byli schopni efektivně pomáhat. Každý člověk, který přijde do naší služby řeší základní potřeby - potřebuje se schovat před mrazem, najíst, vykoupat a když mu to pomůžeme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zajistit,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daleko snáze se pomáhá v dalších problémech se zdravotním stavem, vztahovými problémy, dluhy, bydlením apod.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5EE13-827D-4CB0-954F-606DB0D09D53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7416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Co je důležité si uvědomit je, že jednou</a:t>
            </a:r>
            <a:r>
              <a:rPr lang="cs-CZ" baseline="0" dirty="0"/>
              <a:t> z nejdůležitějších součástí sbírek jsou </a:t>
            </a:r>
            <a:r>
              <a:rPr lang="cs-CZ" baseline="0" dirty="0" smtClean="0"/>
              <a:t>dobrovolníci, </a:t>
            </a:r>
            <a:r>
              <a:rPr lang="cs-CZ" baseline="0" dirty="0"/>
              <a:t>a </a:t>
            </a:r>
            <a:r>
              <a:rPr lang="cs-CZ" baseline="0" dirty="0" smtClean="0"/>
              <a:t>ti </a:t>
            </a:r>
            <a:r>
              <a:rPr lang="cs-CZ" baseline="0" dirty="0"/>
              <a:t>přicházejí v </a:t>
            </a:r>
            <a:r>
              <a:rPr lang="cs-CZ" baseline="0" dirty="0" smtClean="0"/>
              <a:t>70 % </a:t>
            </a:r>
            <a:r>
              <a:rPr lang="cs-CZ" baseline="0" dirty="0"/>
              <a:t>z odběratelských organizací.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5EE13-827D-4CB0-954F-606DB0D09D53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450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Je třeba zmínit sociální podtext </a:t>
            </a:r>
            <a:r>
              <a:rPr lang="cs-CZ"/>
              <a:t>toho </a:t>
            </a:r>
            <a:r>
              <a:rPr lang="cs-CZ" smtClean="0"/>
              <a:t>jak </a:t>
            </a:r>
            <a:r>
              <a:rPr lang="cs-CZ" dirty="0"/>
              <a:t>potraviny pomáhají: viz na slidu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5EE13-827D-4CB0-954F-606DB0D09D53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4161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4CB76-8230-4E2D-A02F-2505A1F360F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9700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18E2D-A9E1-480A-B20A-41E9CC779DB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86773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E1D59-9F1D-4CE9-8424-21F8DF34FD9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0291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52004-8336-460A-AD2D-9CFF3838109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09428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E88BF-E0B7-4BDE-B7DB-E5C6F4AD1E0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68863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Nadpis a 2 obsahy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619BA-05EA-4167-BBC1-35F00AB3AEC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12842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7213C-0E8F-4D2E-983B-7E3E7E3C818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49209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ABA51-E319-40F9-85B9-EDE38C15B9A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9442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66674-1676-4622-B277-17A559ACD4B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9820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1CB00-8F31-48DF-BBA0-AF76E0DE8A0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0739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E144C-DE4F-451E-940F-A4DA6F543E9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0380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4865A-F4B6-4441-A3F0-EB979795883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3993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C1ED9-C5FD-438A-970C-5A6EA149552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26215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64A78-1A1A-4F05-BFE7-EDF2A4FB154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3271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D0354-38C5-44A8-AC8B-C0105009B18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8613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4962B85-C1D6-444B-8221-2AD89335CD8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250"/>
            <a:ext cx="851981" cy="869990"/>
          </a:xfrm>
          <a:prstGeom prst="rect">
            <a:avLst/>
          </a:prstGeom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3594054"/>
            <a:ext cx="10764688" cy="119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252000" rIns="1620000" bIns="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cs-CZ" sz="5400" b="1" dirty="0">
                <a:solidFill>
                  <a:srgbClr val="E1552E"/>
                </a:solidFill>
              </a:rPr>
              <a:t>SBÍRKY  POTRAVIN </a:t>
            </a:r>
            <a:r>
              <a:rPr lang="cs-CZ" sz="5400" b="1" dirty="0" smtClean="0">
                <a:solidFill>
                  <a:srgbClr val="E1552E"/>
                </a:solidFill>
              </a:rPr>
              <a:t> </a:t>
            </a:r>
            <a:r>
              <a:rPr lang="cs-CZ" sz="5400" b="1" dirty="0">
                <a:solidFill>
                  <a:srgbClr val="E1552E"/>
                </a:solidFill>
              </a:rPr>
              <a:t>SOCIÁLNÍ KONTEXT</a:t>
            </a:r>
            <a:endParaRPr lang="cs-CZ" altLang="cs-CZ" sz="5400" dirty="0">
              <a:solidFill>
                <a:srgbClr val="E1552E"/>
              </a:solidFill>
            </a:endParaRPr>
          </a:p>
          <a:p>
            <a:pPr algn="l" eaLnBrk="1" hangingPunct="1"/>
            <a:endParaRPr lang="cs-CZ" altLang="cs-CZ" sz="4000" dirty="0">
              <a:solidFill>
                <a:srgbClr val="E0552E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70" y="6051659"/>
            <a:ext cx="1800200" cy="676342"/>
          </a:xfrm>
          <a:prstGeom prst="rect">
            <a:avLst/>
          </a:prstGeom>
        </p:spPr>
      </p:pic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0" y="3933056"/>
            <a:ext cx="914400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0" tIns="252000" rIns="1620000" bIns="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endParaRPr lang="cs-CZ" altLang="cs-CZ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22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E02F3C71-C981-4614-98EA-D6C494F809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252662" y="321176"/>
            <a:ext cx="5380685" cy="5896743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52662" y="614721"/>
            <a:ext cx="6623594" cy="1344975"/>
          </a:xfrm>
        </p:spPr>
        <p:txBody>
          <a:bodyPr lIns="540000" tIns="252000" rIns="1620000" bIns="0" anchorCtr="0"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cs-CZ" sz="3200" b="1" dirty="0"/>
              <a:t>Proč je třeba </a:t>
            </a:r>
            <a:br>
              <a:rPr lang="cs-CZ" sz="3200" b="1" dirty="0"/>
            </a:br>
            <a:r>
              <a:rPr lang="cs-CZ" sz="3200" b="1" dirty="0"/>
              <a:t>Sbírky potravin dělat?</a:t>
            </a:r>
            <a:br>
              <a:rPr lang="cs-CZ" sz="3200" b="1" dirty="0"/>
            </a:br>
            <a:endParaRPr lang="cs-CZ" altLang="cs-CZ" sz="3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6136" y="2121762"/>
            <a:ext cx="4653738" cy="3626917"/>
          </a:xfrm>
        </p:spPr>
        <p:txBody>
          <a:bodyPr lIns="0" tIns="72000" rIns="360000" bIns="72000">
            <a:normAutofit fontScale="85000" lnSpcReduction="20000"/>
          </a:bodyPr>
          <a:lstStyle/>
          <a:p>
            <a:r>
              <a:rPr lang="cs-CZ" sz="2400" dirty="0"/>
              <a:t>Získávají se potraviny: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/>
              <a:t>kvalitní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/>
              <a:t>před datem spotřeby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/>
              <a:t>standardně </a:t>
            </a:r>
            <a:r>
              <a:rPr lang="cs-CZ" sz="2400" dirty="0"/>
              <a:t>nedostupné nebo nedostatkové</a:t>
            </a:r>
          </a:p>
          <a:p>
            <a:endParaRPr lang="cs-CZ" sz="2400" dirty="0"/>
          </a:p>
          <a:p>
            <a:r>
              <a:rPr lang="cs-CZ" sz="2400" dirty="0"/>
              <a:t>Informování veřejnosti: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/>
              <a:t>o sociálním </a:t>
            </a:r>
            <a:r>
              <a:rPr lang="cs-CZ" sz="2400" dirty="0"/>
              <a:t>důsledku poskytování potravin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/>
              <a:t>o důležitosti </a:t>
            </a:r>
            <a:r>
              <a:rPr lang="cs-CZ" sz="2400" dirty="0"/>
              <a:t>potravinové podpory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400" dirty="0" smtClean="0"/>
              <a:t>o problematice </a:t>
            </a:r>
            <a:r>
              <a:rPr lang="cs-CZ" sz="2400" dirty="0"/>
              <a:t>plýtvání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817" y="321176"/>
            <a:ext cx="3031807" cy="1144507"/>
          </a:xfrm>
          <a:prstGeom prst="rect">
            <a:avLst/>
          </a:prstGeom>
        </p:spPr>
      </p:pic>
      <p:pic>
        <p:nvPicPr>
          <p:cNvPr id="6" name="Obrázek 5" descr="Obsah obrázku interiér&#10;&#10;Popis byl vytvořen automaticky">
            <a:extLst>
              <a:ext uri="{FF2B5EF4-FFF2-40B4-BE49-F238E27FC236}">
                <a16:creationId xmlns="" xmlns:a16="http://schemas.microsoft.com/office/drawing/2014/main" id="{D4F5787E-C950-46CC-8D88-3F2976CF34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"/>
          <a:stretch/>
        </p:blipFill>
        <p:spPr>
          <a:xfrm>
            <a:off x="5940152" y="1844824"/>
            <a:ext cx="2902917" cy="429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5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98514"/>
          </a:xfrm>
        </p:spPr>
        <p:txBody>
          <a:bodyPr lIns="540000" tIns="252000" rIns="1620000" bIns="0" anchor="t" anchorCtr="0"/>
          <a:lstStyle/>
          <a:p>
            <a:pPr algn="l" eaLnBrk="1" hangingPunct="1"/>
            <a:r>
              <a:rPr lang="cs-CZ" altLang="cs-CZ" sz="3400" dirty="0">
                <a:solidFill>
                  <a:srgbClr val="E0552E"/>
                </a:solidFill>
              </a:rPr>
              <a:t>NADĚJE PRO LIDI V NOUZI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888232"/>
            <a:ext cx="8244448" cy="3989040"/>
          </a:xfrm>
        </p:spPr>
        <p:txBody>
          <a:bodyPr lIns="0" tIns="72000" rIns="360000" bIns="72000"/>
          <a:lstStyle/>
          <a:p>
            <a:pPr marL="0" indent="0">
              <a:buNone/>
            </a:pPr>
            <a:r>
              <a:rPr lang="cs-CZ" sz="4000" b="1" dirty="0">
                <a:solidFill>
                  <a:srgbClr val="E1552E"/>
                </a:solidFill>
              </a:rPr>
              <a:t>Kdo jsou odběratelé potravin?</a:t>
            </a:r>
            <a:endParaRPr lang="cs-CZ" sz="4000" dirty="0">
              <a:solidFill>
                <a:srgbClr val="E1552E"/>
              </a:solidFill>
            </a:endParaRPr>
          </a:p>
          <a:p>
            <a:pPr marL="0" indent="0">
              <a:buNone/>
            </a:pPr>
            <a:endParaRPr lang="cs-CZ" sz="2400" dirty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cs-CZ" sz="3200" dirty="0" smtClean="0"/>
              <a:t>Terénní </a:t>
            </a:r>
            <a:r>
              <a:rPr lang="cs-CZ" sz="3200" dirty="0"/>
              <a:t>programy</a:t>
            </a:r>
          </a:p>
          <a:p>
            <a:pPr lvl="1"/>
            <a:r>
              <a:rPr lang="cs-CZ" sz="3200" dirty="0"/>
              <a:t>Azylové domy</a:t>
            </a:r>
          </a:p>
          <a:p>
            <a:pPr lvl="1"/>
            <a:r>
              <a:rPr lang="cs-CZ" sz="3200" dirty="0" smtClean="0"/>
              <a:t>Domovy pro matky a rodiny s dětmi</a:t>
            </a:r>
            <a:endParaRPr lang="cs-CZ" sz="3200" dirty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250"/>
            <a:ext cx="851981" cy="86999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70" y="6051659"/>
            <a:ext cx="1800200" cy="67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4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98514"/>
          </a:xfrm>
        </p:spPr>
        <p:txBody>
          <a:bodyPr lIns="540000" tIns="252000" rIns="1620000" bIns="0" anchor="t" anchorCtr="0"/>
          <a:lstStyle/>
          <a:p>
            <a:pPr algn="l" eaLnBrk="1" hangingPunct="1"/>
            <a:r>
              <a:rPr lang="cs-CZ" altLang="cs-CZ" sz="3400" dirty="0">
                <a:solidFill>
                  <a:srgbClr val="E0552E"/>
                </a:solidFill>
              </a:rPr>
              <a:t>NADĚJE PRO LIDI V NOUZI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888232"/>
            <a:ext cx="8244448" cy="3989040"/>
          </a:xfrm>
        </p:spPr>
        <p:txBody>
          <a:bodyPr lIns="0" tIns="72000" rIns="360000" bIns="72000"/>
          <a:lstStyle/>
          <a:p>
            <a:pPr marL="0" indent="0">
              <a:buNone/>
            </a:pPr>
            <a:r>
              <a:rPr lang="cs-CZ" b="1" dirty="0" smtClean="0">
                <a:solidFill>
                  <a:srgbClr val="E1552E"/>
                </a:solidFill>
              </a:rPr>
              <a:t>Příběh člověka</a:t>
            </a:r>
            <a:endParaRPr lang="cs-CZ" dirty="0">
              <a:solidFill>
                <a:srgbClr val="E1552E"/>
              </a:solidFill>
            </a:endParaRP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Každý </a:t>
            </a:r>
            <a:r>
              <a:rPr lang="cs-CZ" sz="2400" dirty="0"/>
              <a:t>člověk, který přijde do naší </a:t>
            </a:r>
            <a:r>
              <a:rPr lang="cs-CZ" sz="2400" dirty="0" smtClean="0"/>
              <a:t>služby, </a:t>
            </a:r>
            <a:r>
              <a:rPr lang="cs-CZ" sz="2400" dirty="0"/>
              <a:t>řeší základní </a:t>
            </a:r>
            <a:r>
              <a:rPr lang="cs-CZ" sz="2400" dirty="0" smtClean="0"/>
              <a:t>potřeby. Potřebuje </a:t>
            </a:r>
            <a:r>
              <a:rPr lang="cs-CZ" sz="2400" dirty="0"/>
              <a:t>se </a:t>
            </a:r>
            <a:r>
              <a:rPr lang="cs-CZ" sz="2400" dirty="0" smtClean="0"/>
              <a:t>ochránit </a:t>
            </a:r>
            <a:r>
              <a:rPr lang="cs-CZ" sz="2400" dirty="0"/>
              <a:t>před mrazem, najíst, </a:t>
            </a:r>
            <a:r>
              <a:rPr lang="cs-CZ" sz="2400" dirty="0" smtClean="0"/>
              <a:t>vykoupat. Když mu v tom pomůžeme, </a:t>
            </a:r>
            <a:r>
              <a:rPr lang="cs-CZ" sz="2400" dirty="0"/>
              <a:t>daleko snáze se </a:t>
            </a:r>
            <a:r>
              <a:rPr lang="cs-CZ" sz="2400" dirty="0" smtClean="0"/>
              <a:t>mu pomáhá </a:t>
            </a:r>
            <a:r>
              <a:rPr lang="cs-CZ" sz="2400" dirty="0"/>
              <a:t>v dalších </a:t>
            </a:r>
            <a:r>
              <a:rPr lang="cs-CZ" sz="2400" dirty="0" smtClean="0"/>
              <a:t>problémech </a:t>
            </a:r>
            <a:r>
              <a:rPr lang="cs-CZ" sz="2400" dirty="0"/>
              <a:t>se zdravotním stavem</a:t>
            </a:r>
            <a:r>
              <a:rPr lang="cs-CZ" sz="2400" dirty="0" smtClean="0"/>
              <a:t>, </a:t>
            </a:r>
            <a:r>
              <a:rPr lang="cs-CZ" sz="2400" dirty="0"/>
              <a:t>dluhy, </a:t>
            </a:r>
            <a:r>
              <a:rPr lang="cs-CZ" sz="2400" dirty="0" smtClean="0"/>
              <a:t>bydlením, obnovou vztahů </a:t>
            </a:r>
            <a:r>
              <a:rPr lang="cs-CZ" sz="2400" dirty="0"/>
              <a:t>apod.</a:t>
            </a:r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250"/>
            <a:ext cx="851981" cy="86999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70" y="6051659"/>
            <a:ext cx="1800200" cy="67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1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98514"/>
          </a:xfrm>
        </p:spPr>
        <p:txBody>
          <a:bodyPr lIns="540000" tIns="252000" rIns="1620000" bIns="0" anchor="t" anchorCtr="0"/>
          <a:lstStyle/>
          <a:p>
            <a:pPr algn="l" eaLnBrk="1" hangingPunct="1"/>
            <a:r>
              <a:rPr lang="cs-CZ" altLang="cs-CZ" sz="3400" dirty="0">
                <a:solidFill>
                  <a:srgbClr val="E0552E"/>
                </a:solidFill>
              </a:rPr>
              <a:t>NADĚJE PRO LIDI V NOUZI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8931" y="2708920"/>
            <a:ext cx="8251541" cy="2584136"/>
          </a:xfrm>
        </p:spPr>
        <p:txBody>
          <a:bodyPr lIns="0" tIns="72000" rIns="360000" bIns="72000"/>
          <a:lstStyle/>
          <a:p>
            <a:pPr marL="0" indent="0">
              <a:buNone/>
            </a:pPr>
            <a:r>
              <a:rPr lang="cs-CZ" sz="2400" dirty="0"/>
              <a:t>Dobrovolníci z odběratelských organizací zajišťují až </a:t>
            </a:r>
            <a:r>
              <a:rPr lang="cs-CZ" sz="2400" dirty="0" smtClean="0"/>
              <a:t>70 % </a:t>
            </a:r>
            <a:r>
              <a:rPr lang="cs-CZ" sz="2400" dirty="0"/>
              <a:t>obchodů při všech potravinových sbírkách.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/>
              <a:t>Dobrovolníci:</a:t>
            </a:r>
          </a:p>
          <a:p>
            <a:pPr>
              <a:buFontTx/>
              <a:buChar char="-"/>
            </a:pPr>
            <a:r>
              <a:rPr lang="cs-CZ" sz="2400" dirty="0"/>
              <a:t>Klienti / koneční odběratelé</a:t>
            </a:r>
          </a:p>
          <a:p>
            <a:pPr>
              <a:buFontTx/>
              <a:buChar char="-"/>
            </a:pPr>
            <a:r>
              <a:rPr lang="cs-CZ" sz="2400" dirty="0"/>
              <a:t>Zaměstnanci NNO</a:t>
            </a:r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250"/>
            <a:ext cx="851981" cy="86999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70" y="6051659"/>
            <a:ext cx="1800200" cy="676342"/>
          </a:xfrm>
          <a:prstGeom prst="rect">
            <a:avLst/>
          </a:prstGeom>
        </p:spPr>
      </p:pic>
      <p:pic>
        <p:nvPicPr>
          <p:cNvPr id="7" name="Obrázek 6" descr="Obsah obrázku osoba, interiér, žena, jídlo&#10;&#10;Popis byl vytvořen automaticky">
            <a:extLst>
              <a:ext uri="{FF2B5EF4-FFF2-40B4-BE49-F238E27FC236}">
                <a16:creationId xmlns="" xmlns:a16="http://schemas.microsoft.com/office/drawing/2014/main" id="{34F02EDA-6E50-4FBF-9755-6370C26E20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82752"/>
            <a:ext cx="4242590" cy="2820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ovéPole 7">
            <a:extLst>
              <a:ext uri="{FF2B5EF4-FFF2-40B4-BE49-F238E27FC236}">
                <a16:creationId xmlns="" xmlns:a16="http://schemas.microsoft.com/office/drawing/2014/main" id="{7FAE226A-7DA2-4929-AAB8-0FF39C892078}"/>
              </a:ext>
            </a:extLst>
          </p:cNvPr>
          <p:cNvSpPr txBox="1"/>
          <p:nvPr/>
        </p:nvSpPr>
        <p:spPr>
          <a:xfrm>
            <a:off x="1475656" y="1313272"/>
            <a:ext cx="7848872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cs-CZ" sz="3200" b="1" dirty="0">
                <a:solidFill>
                  <a:srgbClr val="E1552E"/>
                </a:solidFill>
                <a:latin typeface="+mn-lt"/>
                <a:cs typeface="+mn-cs"/>
              </a:rPr>
              <a:t>Účast sociálních partnerů </a:t>
            </a:r>
          </a:p>
          <a:p>
            <a:pPr>
              <a:spcBef>
                <a:spcPct val="20000"/>
              </a:spcBef>
            </a:pPr>
            <a:r>
              <a:rPr lang="cs-CZ" sz="3200" b="1" dirty="0">
                <a:solidFill>
                  <a:srgbClr val="E1552E"/>
                </a:solidFill>
                <a:latin typeface="+mn-lt"/>
                <a:cs typeface="+mn-cs"/>
              </a:rPr>
              <a:t>ve sbírkách</a:t>
            </a:r>
          </a:p>
        </p:txBody>
      </p:sp>
    </p:spTree>
    <p:extLst>
      <p:ext uri="{BB962C8B-B14F-4D97-AF65-F5344CB8AC3E}">
        <p14:creationId xmlns:p14="http://schemas.microsoft.com/office/powerpoint/2010/main" val="273945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98514"/>
          </a:xfrm>
        </p:spPr>
        <p:txBody>
          <a:bodyPr lIns="540000" tIns="252000" rIns="1620000" bIns="0" anchor="t" anchorCtr="0"/>
          <a:lstStyle/>
          <a:p>
            <a:pPr algn="l" eaLnBrk="1" hangingPunct="1"/>
            <a:r>
              <a:rPr lang="cs-CZ" altLang="cs-CZ" sz="3400" dirty="0">
                <a:solidFill>
                  <a:srgbClr val="E0552E"/>
                </a:solidFill>
              </a:rPr>
              <a:t>NADĚJE PRO LIDI V NOUZI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244448" cy="2649870"/>
          </a:xfrm>
        </p:spPr>
        <p:txBody>
          <a:bodyPr lIns="0" tIns="72000" rIns="360000" bIns="72000"/>
          <a:lstStyle/>
          <a:p>
            <a:pPr marL="0" indent="0">
              <a:buNone/>
            </a:pPr>
            <a:r>
              <a:rPr lang="cs-CZ" b="1" dirty="0">
                <a:solidFill>
                  <a:srgbClr val="E1552E"/>
                </a:solidFill>
              </a:rPr>
              <a:t>Sbírkou to nekončí </a:t>
            </a:r>
            <a:r>
              <a:rPr lang="cs-CZ" b="1" dirty="0" smtClean="0">
                <a:solidFill>
                  <a:srgbClr val="E1552E"/>
                </a:solidFill>
              </a:rPr>
              <a:t>!!!</a:t>
            </a:r>
          </a:p>
          <a:p>
            <a:pPr marL="0" indent="0">
              <a:buNone/>
            </a:pPr>
            <a:endParaRPr lang="cs-CZ" b="1" dirty="0">
              <a:solidFill>
                <a:srgbClr val="E1552E"/>
              </a:solidFill>
            </a:endParaRPr>
          </a:p>
          <a:p>
            <a:pPr marL="0" indent="0">
              <a:buNone/>
            </a:pPr>
            <a:r>
              <a:rPr lang="cs-CZ" sz="2000" dirty="0"/>
              <a:t>Díky potravinám učíme naše klienty:</a:t>
            </a:r>
          </a:p>
          <a:p>
            <a:pPr>
              <a:buFontTx/>
              <a:buChar char="-"/>
            </a:pPr>
            <a:r>
              <a:rPr lang="cs-CZ" sz="2000" dirty="0"/>
              <a:t>Vážit si potravin a neplýtvat</a:t>
            </a:r>
          </a:p>
          <a:p>
            <a:pPr>
              <a:buFontTx/>
              <a:buChar char="-"/>
            </a:pPr>
            <a:r>
              <a:rPr lang="cs-CZ" sz="2000" dirty="0"/>
              <a:t>Vařit a využít vše, co dostanou</a:t>
            </a:r>
          </a:p>
          <a:p>
            <a:pPr>
              <a:buFontTx/>
              <a:buChar char="-"/>
            </a:pPr>
            <a:r>
              <a:rPr lang="cs-CZ" sz="2000" dirty="0"/>
              <a:t>Být spolu a obnovovat rodinné a sociální vazby, protože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250"/>
            <a:ext cx="851981" cy="86999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70" y="6051659"/>
            <a:ext cx="1800200" cy="676342"/>
          </a:xfrm>
          <a:prstGeom prst="rect">
            <a:avLst/>
          </a:prstGeom>
        </p:spPr>
      </p:pic>
      <p:pic>
        <p:nvPicPr>
          <p:cNvPr id="7" name="Obrázek 6" descr="Obsah obrázku interiér, kuchyně, zeď, jídlo&#10;&#10;Popis byl vytvořen automaticky">
            <a:extLst>
              <a:ext uri="{FF2B5EF4-FFF2-40B4-BE49-F238E27FC236}">
                <a16:creationId xmlns="" xmlns:a16="http://schemas.microsoft.com/office/drawing/2014/main" id="{E24568E1-6875-42D5-B67C-43C1241803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238" y="3743520"/>
            <a:ext cx="4716016" cy="3144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ovéPole 7">
            <a:extLst>
              <a:ext uri="{FF2B5EF4-FFF2-40B4-BE49-F238E27FC236}">
                <a16:creationId xmlns="" xmlns:a16="http://schemas.microsoft.com/office/drawing/2014/main" id="{4DC4E13C-3B20-4CDA-862B-5799FC35170E}"/>
              </a:ext>
            </a:extLst>
          </p:cNvPr>
          <p:cNvSpPr txBox="1"/>
          <p:nvPr/>
        </p:nvSpPr>
        <p:spPr>
          <a:xfrm>
            <a:off x="551667" y="4268755"/>
            <a:ext cx="36602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800" b="1" dirty="0">
                <a:solidFill>
                  <a:srgbClr val="E1552E"/>
                </a:solidFill>
              </a:rPr>
              <a:t>JÍDLO SPOJUJE</a:t>
            </a:r>
          </a:p>
        </p:txBody>
      </p:sp>
    </p:spTree>
    <p:extLst>
      <p:ext uri="{BB962C8B-B14F-4D97-AF65-F5344CB8AC3E}">
        <p14:creationId xmlns:p14="http://schemas.microsoft.com/office/powerpoint/2010/main" val="3925999091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383</Words>
  <Application>Microsoft Office PowerPoint</Application>
  <PresentationFormat>Předvádění na obrazovce (4:3)</PresentationFormat>
  <Paragraphs>50</Paragraphs>
  <Slides>6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Výchozí návrh</vt:lpstr>
      <vt:lpstr>Prezentace aplikace PowerPoint</vt:lpstr>
      <vt:lpstr>Proč je třeba  Sbírky potravin dělat? </vt:lpstr>
      <vt:lpstr>NADĚJE PRO LIDI V NOUZI</vt:lpstr>
      <vt:lpstr>NADĚJE PRO LIDI V NOUZI</vt:lpstr>
      <vt:lpstr>NADĚJE PRO LIDI V NOUZI</vt:lpstr>
      <vt:lpstr>NADĚJE PRO LIDI V NOUZI</vt:lpstr>
    </vt:vector>
  </TitlesOfParts>
  <Company>NADĚJE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Pešek</dc:creator>
  <cp:lastModifiedBy>DDeM s.r.o.</cp:lastModifiedBy>
  <cp:revision>56</cp:revision>
  <dcterms:created xsi:type="dcterms:W3CDTF">2015-09-05T14:53:10Z</dcterms:created>
  <dcterms:modified xsi:type="dcterms:W3CDTF">2019-04-10T06:59:07Z</dcterms:modified>
</cp:coreProperties>
</file>